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56" r:id="rId2"/>
    <p:sldId id="260" r:id="rId3"/>
    <p:sldId id="406" r:id="rId4"/>
    <p:sldId id="407" r:id="rId5"/>
    <p:sldId id="324" r:id="rId6"/>
    <p:sldId id="385" r:id="rId7"/>
    <p:sldId id="397" r:id="rId8"/>
    <p:sldId id="398" r:id="rId9"/>
    <p:sldId id="362" r:id="rId10"/>
    <p:sldId id="388" r:id="rId11"/>
    <p:sldId id="411" r:id="rId12"/>
    <p:sldId id="394" r:id="rId13"/>
    <p:sldId id="391" r:id="rId14"/>
    <p:sldId id="320" r:id="rId15"/>
    <p:sldId id="377" r:id="rId16"/>
    <p:sldId id="360" r:id="rId17"/>
    <p:sldId id="369" r:id="rId18"/>
    <p:sldId id="370" r:id="rId19"/>
    <p:sldId id="371" r:id="rId20"/>
    <p:sldId id="319" r:id="rId21"/>
    <p:sldId id="378" r:id="rId22"/>
    <p:sldId id="365" r:id="rId23"/>
    <p:sldId id="379" r:id="rId24"/>
    <p:sldId id="380" r:id="rId25"/>
    <p:sldId id="363" r:id="rId26"/>
    <p:sldId id="412" r:id="rId27"/>
    <p:sldId id="387" r:id="rId28"/>
    <p:sldId id="390" r:id="rId29"/>
    <p:sldId id="375" r:id="rId30"/>
    <p:sldId id="376" r:id="rId31"/>
    <p:sldId id="316" r:id="rId32"/>
    <p:sldId id="381" r:id="rId33"/>
    <p:sldId id="384" r:id="rId34"/>
    <p:sldId id="395" r:id="rId35"/>
    <p:sldId id="393" r:id="rId36"/>
    <p:sldId id="400" r:id="rId37"/>
    <p:sldId id="413" r:id="rId38"/>
    <p:sldId id="399" r:id="rId39"/>
    <p:sldId id="392" r:id="rId40"/>
    <p:sldId id="361" r:id="rId41"/>
    <p:sldId id="383" r:id="rId42"/>
    <p:sldId id="382" r:id="rId43"/>
    <p:sldId id="389" r:id="rId44"/>
    <p:sldId id="322" r:id="rId45"/>
    <p:sldId id="386" r:id="rId46"/>
    <p:sldId id="409" r:id="rId47"/>
    <p:sldId id="410" r:id="rId48"/>
    <p:sldId id="401" r:id="rId49"/>
    <p:sldId id="317" r:id="rId50"/>
    <p:sldId id="318" r:id="rId51"/>
    <p:sldId id="283" r:id="rId52"/>
    <p:sldId id="372" r:id="rId53"/>
    <p:sldId id="366" r:id="rId54"/>
    <p:sldId id="368" r:id="rId55"/>
    <p:sldId id="374" r:id="rId56"/>
    <p:sldId id="364" r:id="rId57"/>
    <p:sldId id="402" r:id="rId58"/>
    <p:sldId id="305" r:id="rId59"/>
    <p:sldId id="367" r:id="rId60"/>
    <p:sldId id="403" r:id="rId61"/>
    <p:sldId id="408" r:id="rId62"/>
    <p:sldId id="396" r:id="rId63"/>
    <p:sldId id="326" r:id="rId64"/>
    <p:sldId id="405" r:id="rId65"/>
    <p:sldId id="349" r:id="rId66"/>
  </p:sldIdLst>
  <p:sldSz cx="9144000" cy="6858000" type="screen4x3"/>
  <p:notesSz cx="7010400" cy="9296400"/>
  <p:defaultTextStyle>
    <a:defPPr>
      <a:defRPr lang="en-US"/>
    </a:defPPr>
    <a:lvl1pPr algn="ctr" rtl="0" eaLnBrk="0" fontAlgn="base" hangingPunct="0">
      <a:spcBef>
        <a:spcPct val="0"/>
      </a:spcBef>
      <a:spcAft>
        <a:spcPct val="0"/>
      </a:spcAft>
      <a:defRPr sz="2400" b="1" kern="1200">
        <a:solidFill>
          <a:schemeClr val="tx1"/>
        </a:solidFill>
        <a:latin typeface="Garamond" pitchFamily="18" charset="0"/>
        <a:ea typeface="+mn-ea"/>
        <a:cs typeface="+mn-cs"/>
      </a:defRPr>
    </a:lvl1pPr>
    <a:lvl2pPr marL="457200" algn="ctr" rtl="0" eaLnBrk="0" fontAlgn="base" hangingPunct="0">
      <a:spcBef>
        <a:spcPct val="0"/>
      </a:spcBef>
      <a:spcAft>
        <a:spcPct val="0"/>
      </a:spcAft>
      <a:defRPr sz="2400" b="1" kern="1200">
        <a:solidFill>
          <a:schemeClr val="tx1"/>
        </a:solidFill>
        <a:latin typeface="Garamond" pitchFamily="18" charset="0"/>
        <a:ea typeface="+mn-ea"/>
        <a:cs typeface="+mn-cs"/>
      </a:defRPr>
    </a:lvl2pPr>
    <a:lvl3pPr marL="914400" algn="ctr" rtl="0" eaLnBrk="0" fontAlgn="base" hangingPunct="0">
      <a:spcBef>
        <a:spcPct val="0"/>
      </a:spcBef>
      <a:spcAft>
        <a:spcPct val="0"/>
      </a:spcAft>
      <a:defRPr sz="2400" b="1" kern="1200">
        <a:solidFill>
          <a:schemeClr val="tx1"/>
        </a:solidFill>
        <a:latin typeface="Garamond" pitchFamily="18" charset="0"/>
        <a:ea typeface="+mn-ea"/>
        <a:cs typeface="+mn-cs"/>
      </a:defRPr>
    </a:lvl3pPr>
    <a:lvl4pPr marL="1371600" algn="ctr" rtl="0" eaLnBrk="0" fontAlgn="base" hangingPunct="0">
      <a:spcBef>
        <a:spcPct val="0"/>
      </a:spcBef>
      <a:spcAft>
        <a:spcPct val="0"/>
      </a:spcAft>
      <a:defRPr sz="2400" b="1" kern="1200">
        <a:solidFill>
          <a:schemeClr val="tx1"/>
        </a:solidFill>
        <a:latin typeface="Garamond" pitchFamily="18" charset="0"/>
        <a:ea typeface="+mn-ea"/>
        <a:cs typeface="+mn-cs"/>
      </a:defRPr>
    </a:lvl4pPr>
    <a:lvl5pPr marL="1828800" algn="ctr" rtl="0" eaLnBrk="0" fontAlgn="base" hangingPunct="0">
      <a:spcBef>
        <a:spcPct val="0"/>
      </a:spcBef>
      <a:spcAft>
        <a:spcPct val="0"/>
      </a:spcAft>
      <a:defRPr sz="2400" b="1" kern="1200">
        <a:solidFill>
          <a:schemeClr val="tx1"/>
        </a:solidFill>
        <a:latin typeface="Garamond" pitchFamily="18" charset="0"/>
        <a:ea typeface="+mn-ea"/>
        <a:cs typeface="+mn-cs"/>
      </a:defRPr>
    </a:lvl5pPr>
    <a:lvl6pPr marL="2286000" algn="l" defTabSz="914400" rtl="0" eaLnBrk="1" latinLnBrk="0" hangingPunct="1">
      <a:defRPr sz="2400" b="1" kern="1200">
        <a:solidFill>
          <a:schemeClr val="tx1"/>
        </a:solidFill>
        <a:latin typeface="Garamond" pitchFamily="18" charset="0"/>
        <a:ea typeface="+mn-ea"/>
        <a:cs typeface="+mn-cs"/>
      </a:defRPr>
    </a:lvl6pPr>
    <a:lvl7pPr marL="2743200" algn="l" defTabSz="914400" rtl="0" eaLnBrk="1" latinLnBrk="0" hangingPunct="1">
      <a:defRPr sz="2400" b="1" kern="1200">
        <a:solidFill>
          <a:schemeClr val="tx1"/>
        </a:solidFill>
        <a:latin typeface="Garamond" pitchFamily="18" charset="0"/>
        <a:ea typeface="+mn-ea"/>
        <a:cs typeface="+mn-cs"/>
      </a:defRPr>
    </a:lvl7pPr>
    <a:lvl8pPr marL="3200400" algn="l" defTabSz="914400" rtl="0" eaLnBrk="1" latinLnBrk="0" hangingPunct="1">
      <a:defRPr sz="2400" b="1" kern="1200">
        <a:solidFill>
          <a:schemeClr val="tx1"/>
        </a:solidFill>
        <a:latin typeface="Garamond" pitchFamily="18" charset="0"/>
        <a:ea typeface="+mn-ea"/>
        <a:cs typeface="+mn-cs"/>
      </a:defRPr>
    </a:lvl8pPr>
    <a:lvl9pPr marL="3657600" algn="l" defTabSz="914400" rtl="0" eaLnBrk="1" latinLnBrk="0" hangingPunct="1">
      <a:defRPr sz="2400" b="1"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clrMru>
    <a:srgbClr val="DDDD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35" autoAdjust="0"/>
    <p:restoredTop sz="94713" autoAdjust="0"/>
  </p:normalViewPr>
  <p:slideViewPr>
    <p:cSldViewPr>
      <p:cViewPr>
        <p:scale>
          <a:sx n="100" d="100"/>
          <a:sy n="100" d="100"/>
        </p:scale>
        <p:origin x="-2100" y="-3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0825" cy="6850063"/>
            <a:chOff x="0" y="0"/>
            <a:chExt cx="5758" cy="4315"/>
          </a:xfrm>
        </p:grpSpPr>
        <p:grpSp>
          <p:nvGrpSpPr>
            <p:cNvPr id="6147" name="Group 3"/>
            <p:cNvGrpSpPr>
              <a:grpSpLocks/>
            </p:cNvGrpSpPr>
            <p:nvPr userDrawn="1"/>
          </p:nvGrpSpPr>
          <p:grpSpPr bwMode="auto">
            <a:xfrm>
              <a:off x="1728" y="2230"/>
              <a:ext cx="4027" cy="2085"/>
              <a:chOff x="1728" y="2230"/>
              <a:chExt cx="4027" cy="2085"/>
            </a:xfrm>
          </p:grpSpPr>
          <p:sp>
            <p:nvSpPr>
              <p:cNvPr id="614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614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615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615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615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6153"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6154"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615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1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157" name="Rectangle 13"/>
          <p:cNvSpPr>
            <a:spLocks noGrp="1" noChangeArrowheads="1"/>
          </p:cNvSpPr>
          <p:nvPr>
            <p:ph type="dt" sz="quarter" idx="2"/>
          </p:nvPr>
        </p:nvSpPr>
        <p:spPr>
          <a:xfrm>
            <a:off x="457200" y="6248400"/>
            <a:ext cx="2133600" cy="476250"/>
          </a:xfrm>
        </p:spPr>
        <p:txBody>
          <a:bodyPr/>
          <a:lstStyle>
            <a:lvl1pPr>
              <a:defRPr/>
            </a:lvl1pPr>
          </a:lstStyle>
          <a:p>
            <a:endParaRPr lang="en-US"/>
          </a:p>
        </p:txBody>
      </p:sp>
      <p:sp>
        <p:nvSpPr>
          <p:cNvPr id="6158"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6159" name="Rectangle 15"/>
          <p:cNvSpPr>
            <a:spLocks noGrp="1" noChangeArrowheads="1"/>
          </p:cNvSpPr>
          <p:nvPr>
            <p:ph type="sldNum" sz="quarter" idx="4"/>
          </p:nvPr>
        </p:nvSpPr>
        <p:spPr>
          <a:xfrm>
            <a:off x="6553200" y="6254750"/>
            <a:ext cx="2133600" cy="476250"/>
          </a:xfrm>
        </p:spPr>
        <p:txBody>
          <a:bodyPr/>
          <a:lstStyle>
            <a:lvl1pPr>
              <a:defRPr/>
            </a:lvl1pPr>
          </a:lstStyle>
          <a:p>
            <a:fld id="{E7EB681C-C3C1-49FC-81B0-637F3003B8FB}" type="slidenum">
              <a:rPr lang="en-US"/>
              <a:pPr/>
              <a:t>‹#›</a:t>
            </a:fld>
            <a:endParaRPr lang="en-US"/>
          </a:p>
        </p:txBody>
      </p:sp>
    </p:spTree>
  </p:cSld>
  <p:clrMapOvr>
    <a:masterClrMapping/>
  </p:clrMapOvr>
  <p:transition spd="slow" advClick="0" advTm="4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155"/>
                                        </p:tgtEl>
                                        <p:attrNameLst>
                                          <p:attrName>style.visibility</p:attrName>
                                        </p:attrNameLst>
                                      </p:cBhvr>
                                      <p:to>
                                        <p:strVal val="visible"/>
                                      </p:to>
                                    </p:set>
                                    <p:anim calcmode="lin" valueType="num">
                                      <p:cBhvr>
                                        <p:cTn id="7" dur="1000" fill="hold"/>
                                        <p:tgtEl>
                                          <p:spTgt spid="6155"/>
                                        </p:tgtEl>
                                        <p:attrNameLst>
                                          <p:attrName>ppt_x</p:attrName>
                                        </p:attrNameLst>
                                      </p:cBhvr>
                                      <p:tavLst>
                                        <p:tav tm="0">
                                          <p:val>
                                            <p:strVal val="#ppt_x-.2"/>
                                          </p:val>
                                        </p:tav>
                                        <p:tav tm="100000">
                                          <p:val>
                                            <p:strVal val="#ppt_x"/>
                                          </p:val>
                                        </p:tav>
                                      </p:tavLst>
                                    </p:anim>
                                    <p:anim calcmode="lin" valueType="num">
                                      <p:cBhvr>
                                        <p:cTn id="8" dur="1000" fill="hold"/>
                                        <p:tgtEl>
                                          <p:spTgt spid="6155"/>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55"/>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6156">
                                            <p:txEl>
                                              <p:pRg st="0" end="0"/>
                                            </p:txEl>
                                          </p:spTgt>
                                        </p:tgtEl>
                                        <p:attrNameLst>
                                          <p:attrName>style.visibility</p:attrName>
                                        </p:attrNameLst>
                                      </p:cBhvr>
                                      <p:to>
                                        <p:strVal val="visible"/>
                                      </p:to>
                                    </p:set>
                                    <p:animEffect transition="in" filter="fade">
                                      <p:cBhvr>
                                        <p:cTn id="14" dur="500"/>
                                        <p:tgtEl>
                                          <p:spTgt spid="6156">
                                            <p:txEl>
                                              <p:pRg st="0" end="0"/>
                                            </p:txEl>
                                          </p:spTgt>
                                        </p:tgtEl>
                                      </p:cBhvr>
                                    </p:animEffect>
                                    <p:anim calcmode="lin" valueType="num">
                                      <p:cBhvr>
                                        <p:cTn id="15" dur="500" fill="hold"/>
                                        <p:tgtEl>
                                          <p:spTgt spid="6156">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6156">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p:bldP spid="6156" grpId="0" build="p">
        <p:tmplLst>
          <p:tmpl lvl="1">
            <p:tnLst>
              <p:par>
                <p:cTn presetID="44" presetClass="entr" presetSubtype="0" fill="hold" nodeType="clickEffect">
                  <p:stCondLst>
                    <p:cond delay="0"/>
                  </p:stCondLst>
                  <p:childTnLst>
                    <p:set>
                      <p:cBhvr>
                        <p:cTn dur="1" fill="hold">
                          <p:stCondLst>
                            <p:cond delay="0"/>
                          </p:stCondLst>
                        </p:cTn>
                        <p:tgtEl>
                          <p:spTgt spid="6156"/>
                        </p:tgtEl>
                        <p:attrNameLst>
                          <p:attrName>style.visibility</p:attrName>
                        </p:attrNameLst>
                      </p:cBhvr>
                      <p:to>
                        <p:strVal val="visible"/>
                      </p:to>
                    </p:set>
                    <p:animEffect transition="in" filter="fade">
                      <p:cBhvr>
                        <p:cTn dur="500"/>
                        <p:tgtEl>
                          <p:spTgt spid="6156"/>
                        </p:tgtEl>
                      </p:cBhvr>
                    </p:animEffect>
                    <p:anim calcmode="lin" valueType="num">
                      <p:cBhvr>
                        <p:cTn dur="500" fill="hold"/>
                        <p:tgtEl>
                          <p:spTgt spid="6156"/>
                        </p:tgtEl>
                        <p:attrNameLst>
                          <p:attrName>ppt_x</p:attrName>
                        </p:attrNameLst>
                      </p:cBhvr>
                      <p:tavLst>
                        <p:tav tm="0">
                          <p:val>
                            <p:strVal val="#ppt_x"/>
                          </p:val>
                        </p:tav>
                        <p:tav tm="100000">
                          <p:val>
                            <p:strVal val="#ppt_x"/>
                          </p:val>
                        </p:tav>
                      </p:tavLst>
                    </p:anim>
                    <p:anim calcmode="lin" valueType="num">
                      <p:cBhvr>
                        <p:cTn dur="500" fill="hold"/>
                        <p:tgtEl>
                          <p:spTgt spid="6156"/>
                        </p:tgtEl>
                        <p:attrNameLst>
                          <p:attrName>ppt_y</p:attrName>
                        </p:attrNameLst>
                      </p:cBhvr>
                      <p:tavLst>
                        <p:tav tm="0">
                          <p:val>
                            <p:strVal val="#ppt_y+.05"/>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7D752C42-DC8D-4A31-846F-EF3777DD3F84}"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spd="slow" advClick="0" advTm="4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C332B42D-D98A-4A6C-9BDF-BA28D1B96B0F}"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spd="slow" advClick="0" advTm="4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9FA09E70-DDC9-485A-B62F-4F50D20FDE94}"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spd="slow" advClick="0" advTm="4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3BD866F1-50DC-4EBF-93AF-5C1C121871B2}"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spd="slow" advClick="0" advTm="4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C677D6A4-9734-48D1-AD70-E2CD65E5D00B}"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spd="slow" advClick="0" advTm="4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E05556E3-FC67-4180-AC01-B0823B7D4239}" type="slidenum">
              <a:rPr lang="en-US"/>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transition spd="slow" advClick="0" advTm="4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E28C3166-00ED-4A1C-BB38-82BA34D68893}" type="slidenum">
              <a:rPr lang="en-US"/>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transition spd="slow" advClick="0" advTm="4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5EC2905C-5BAA-456A-BCB8-F907E6C5C369}" type="slidenum">
              <a:rPr lang="en-US"/>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transition spd="slow" advClick="0" advTm="4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44A80322-C7E5-4E60-8784-08E41F6E58B9}"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spd="slow" advClick="0" advTm="4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BEB3765-C12F-40C6-ABD3-9DCC632DB9EB}"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spd="slow" advClick="0" advTm="4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defRPr>
            </a:lvl1pPr>
          </a:lstStyle>
          <a:p>
            <a:endParaRPr lang="en-US"/>
          </a:p>
        </p:txBody>
      </p:sp>
      <p:sp>
        <p:nvSpPr>
          <p:cNvPr id="512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defRPr>
            </a:lvl1pPr>
          </a:lstStyle>
          <a:p>
            <a:fld id="{D8F80067-27EE-4CA0-B070-E1171879D24D}" type="slidenum">
              <a:rPr lang="en-US"/>
              <a:pPr/>
              <a:t>‹#›</a:t>
            </a:fld>
            <a:endParaRPr lang="en-US"/>
          </a:p>
        </p:txBody>
      </p:sp>
      <p:grpSp>
        <p:nvGrpSpPr>
          <p:cNvPr id="5124" name="Group 4"/>
          <p:cNvGrpSpPr>
            <a:grpSpLocks/>
          </p:cNvGrpSpPr>
          <p:nvPr/>
        </p:nvGrpSpPr>
        <p:grpSpPr bwMode="auto">
          <a:xfrm>
            <a:off x="0" y="0"/>
            <a:ext cx="9140825" cy="6850063"/>
            <a:chOff x="0" y="0"/>
            <a:chExt cx="5758" cy="4315"/>
          </a:xfrm>
        </p:grpSpPr>
        <p:grpSp>
          <p:nvGrpSpPr>
            <p:cNvPr id="5125" name="Group 5"/>
            <p:cNvGrpSpPr>
              <a:grpSpLocks/>
            </p:cNvGrpSpPr>
            <p:nvPr userDrawn="1"/>
          </p:nvGrpSpPr>
          <p:grpSpPr bwMode="auto">
            <a:xfrm>
              <a:off x="1728" y="2230"/>
              <a:ext cx="4027" cy="2085"/>
              <a:chOff x="1728" y="2230"/>
              <a:chExt cx="4027" cy="2085"/>
            </a:xfrm>
          </p:grpSpPr>
          <p:sp>
            <p:nvSpPr>
              <p:cNvPr id="512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512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512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512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513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513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513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513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3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endParaRPr lang="en-US"/>
          </a:p>
        </p:txBody>
      </p:sp>
      <p:sp>
        <p:nvSpPr>
          <p:cNvPr id="513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slow" advClick="0" advTm="4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133"/>
                                        </p:tgtEl>
                                        <p:attrNameLst>
                                          <p:attrName>style.visibility</p:attrName>
                                        </p:attrNameLst>
                                      </p:cBhvr>
                                      <p:to>
                                        <p:strVal val="visible"/>
                                      </p:to>
                                    </p:set>
                                    <p:anim calcmode="lin" valueType="num">
                                      <p:cBhvr>
                                        <p:cTn id="7" dur="1000" fill="hold"/>
                                        <p:tgtEl>
                                          <p:spTgt spid="5133"/>
                                        </p:tgtEl>
                                        <p:attrNameLst>
                                          <p:attrName>ppt_x</p:attrName>
                                        </p:attrNameLst>
                                      </p:cBhvr>
                                      <p:tavLst>
                                        <p:tav tm="0">
                                          <p:val>
                                            <p:strVal val="#ppt_x-.2"/>
                                          </p:val>
                                        </p:tav>
                                        <p:tav tm="100000">
                                          <p:val>
                                            <p:strVal val="#ppt_x"/>
                                          </p:val>
                                        </p:tav>
                                      </p:tavLst>
                                    </p:anim>
                                    <p:anim calcmode="lin" valueType="num">
                                      <p:cBhvr>
                                        <p:cTn id="8" dur="1000" fill="hold"/>
                                        <p:tgtEl>
                                          <p:spTgt spid="5133"/>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33"/>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5135">
                                            <p:txEl>
                                              <p:pRg st="0" end="0"/>
                                            </p:txEl>
                                          </p:spTgt>
                                        </p:tgtEl>
                                        <p:attrNameLst>
                                          <p:attrName>style.visibility</p:attrName>
                                        </p:attrNameLst>
                                      </p:cBhvr>
                                      <p:to>
                                        <p:strVal val="visible"/>
                                      </p:to>
                                    </p:set>
                                    <p:animEffect transition="in" filter="fade">
                                      <p:cBhvr>
                                        <p:cTn id="14" dur="500"/>
                                        <p:tgtEl>
                                          <p:spTgt spid="5135">
                                            <p:txEl>
                                              <p:pRg st="0" end="0"/>
                                            </p:txEl>
                                          </p:spTgt>
                                        </p:tgtEl>
                                      </p:cBhvr>
                                    </p:animEffect>
                                    <p:anim calcmode="lin" valueType="num">
                                      <p:cBhvr>
                                        <p:cTn id="15" dur="500" fill="hold"/>
                                        <p:tgtEl>
                                          <p:spTgt spid="513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5135">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5135">
                                            <p:txEl>
                                              <p:pRg st="1" end="1"/>
                                            </p:txEl>
                                          </p:spTgt>
                                        </p:tgtEl>
                                        <p:attrNameLst>
                                          <p:attrName>style.visibility</p:attrName>
                                        </p:attrNameLst>
                                      </p:cBhvr>
                                      <p:to>
                                        <p:strVal val="visible"/>
                                      </p:to>
                                    </p:set>
                                    <p:animEffect transition="in" filter="fade">
                                      <p:cBhvr>
                                        <p:cTn id="19" dur="500"/>
                                        <p:tgtEl>
                                          <p:spTgt spid="5135">
                                            <p:txEl>
                                              <p:pRg st="1" end="1"/>
                                            </p:txEl>
                                          </p:spTgt>
                                        </p:tgtEl>
                                      </p:cBhvr>
                                    </p:animEffect>
                                    <p:anim calcmode="lin" valueType="num">
                                      <p:cBhvr>
                                        <p:cTn id="20" dur="500" fill="hold"/>
                                        <p:tgtEl>
                                          <p:spTgt spid="5135">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5135">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5135">
                                            <p:txEl>
                                              <p:pRg st="2" end="2"/>
                                            </p:txEl>
                                          </p:spTgt>
                                        </p:tgtEl>
                                        <p:attrNameLst>
                                          <p:attrName>style.visibility</p:attrName>
                                        </p:attrNameLst>
                                      </p:cBhvr>
                                      <p:to>
                                        <p:strVal val="visible"/>
                                      </p:to>
                                    </p:set>
                                    <p:animEffect transition="in" filter="fade">
                                      <p:cBhvr>
                                        <p:cTn id="24" dur="500"/>
                                        <p:tgtEl>
                                          <p:spTgt spid="5135">
                                            <p:txEl>
                                              <p:pRg st="2" end="2"/>
                                            </p:txEl>
                                          </p:spTgt>
                                        </p:tgtEl>
                                      </p:cBhvr>
                                    </p:animEffect>
                                    <p:anim calcmode="lin" valueType="num">
                                      <p:cBhvr>
                                        <p:cTn id="25" dur="500" fill="hold"/>
                                        <p:tgtEl>
                                          <p:spTgt spid="5135">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5135">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5135">
                                            <p:txEl>
                                              <p:pRg st="3" end="3"/>
                                            </p:txEl>
                                          </p:spTgt>
                                        </p:tgtEl>
                                        <p:attrNameLst>
                                          <p:attrName>style.visibility</p:attrName>
                                        </p:attrNameLst>
                                      </p:cBhvr>
                                      <p:to>
                                        <p:strVal val="visible"/>
                                      </p:to>
                                    </p:set>
                                    <p:animEffect transition="in" filter="fade">
                                      <p:cBhvr>
                                        <p:cTn id="29" dur="500"/>
                                        <p:tgtEl>
                                          <p:spTgt spid="5135">
                                            <p:txEl>
                                              <p:pRg st="3" end="3"/>
                                            </p:txEl>
                                          </p:spTgt>
                                        </p:tgtEl>
                                      </p:cBhvr>
                                    </p:animEffect>
                                    <p:anim calcmode="lin" valueType="num">
                                      <p:cBhvr>
                                        <p:cTn id="30" dur="500" fill="hold"/>
                                        <p:tgtEl>
                                          <p:spTgt spid="5135">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5135">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5135">
                                            <p:txEl>
                                              <p:pRg st="4" end="4"/>
                                            </p:txEl>
                                          </p:spTgt>
                                        </p:tgtEl>
                                        <p:attrNameLst>
                                          <p:attrName>style.visibility</p:attrName>
                                        </p:attrNameLst>
                                      </p:cBhvr>
                                      <p:to>
                                        <p:strVal val="visible"/>
                                      </p:to>
                                    </p:set>
                                    <p:animEffect transition="in" filter="fade">
                                      <p:cBhvr>
                                        <p:cTn id="34" dur="500"/>
                                        <p:tgtEl>
                                          <p:spTgt spid="5135">
                                            <p:txEl>
                                              <p:pRg st="4" end="4"/>
                                            </p:txEl>
                                          </p:spTgt>
                                        </p:tgtEl>
                                      </p:cBhvr>
                                    </p:animEffect>
                                    <p:anim calcmode="lin" valueType="num">
                                      <p:cBhvr>
                                        <p:cTn id="35" dur="500" fill="hold"/>
                                        <p:tgtEl>
                                          <p:spTgt spid="5135">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5135">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 grpId="0"/>
      <p:bldP spid="5135" grpId="0" build="p">
        <p:tmplLst>
          <p:tmpl lvl="1">
            <p:tnLst>
              <p:par>
                <p:cTn presetID="44" presetClass="entr" presetSubtype="0" fill="hold" nodeType="clickEffect">
                  <p:stCondLst>
                    <p:cond delay="0"/>
                  </p:stCondLst>
                  <p:childTnLst>
                    <p:set>
                      <p:cBhvr>
                        <p:cTn dur="1" fill="hold">
                          <p:stCondLst>
                            <p:cond delay="0"/>
                          </p:stCondLst>
                        </p:cTn>
                        <p:tgtEl>
                          <p:spTgt spid="5135"/>
                        </p:tgtEl>
                        <p:attrNameLst>
                          <p:attrName>style.visibility</p:attrName>
                        </p:attrNameLst>
                      </p:cBhvr>
                      <p:to>
                        <p:strVal val="visible"/>
                      </p:to>
                    </p:set>
                    <p:animEffect transition="in" filter="fade">
                      <p:cBhvr>
                        <p:cTn dur="500"/>
                        <p:tgtEl>
                          <p:spTgt spid="5135"/>
                        </p:tgtEl>
                      </p:cBhvr>
                    </p:animEffect>
                    <p:anim calcmode="lin" valueType="num">
                      <p:cBhvr>
                        <p:cTn dur="500" fill="hold"/>
                        <p:tgtEl>
                          <p:spTgt spid="5135"/>
                        </p:tgtEl>
                        <p:attrNameLst>
                          <p:attrName>ppt_x</p:attrName>
                        </p:attrNameLst>
                      </p:cBhvr>
                      <p:tavLst>
                        <p:tav tm="0">
                          <p:val>
                            <p:strVal val="#ppt_x"/>
                          </p:val>
                        </p:tav>
                        <p:tav tm="100000">
                          <p:val>
                            <p:strVal val="#ppt_x"/>
                          </p:val>
                        </p:tav>
                      </p:tavLst>
                    </p:anim>
                    <p:anim calcmode="lin" valueType="num">
                      <p:cBhvr>
                        <p:cTn dur="500" fill="hold"/>
                        <p:tgtEl>
                          <p:spTgt spid="5135"/>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5135"/>
                        </p:tgtEl>
                        <p:attrNameLst>
                          <p:attrName>style.visibility</p:attrName>
                        </p:attrNameLst>
                      </p:cBhvr>
                      <p:to>
                        <p:strVal val="visible"/>
                      </p:to>
                    </p:set>
                    <p:animEffect transition="in" filter="fade">
                      <p:cBhvr>
                        <p:cTn dur="500"/>
                        <p:tgtEl>
                          <p:spTgt spid="5135"/>
                        </p:tgtEl>
                      </p:cBhvr>
                    </p:animEffect>
                    <p:anim calcmode="lin" valueType="num">
                      <p:cBhvr>
                        <p:cTn dur="500" fill="hold"/>
                        <p:tgtEl>
                          <p:spTgt spid="5135"/>
                        </p:tgtEl>
                        <p:attrNameLst>
                          <p:attrName>ppt_x</p:attrName>
                        </p:attrNameLst>
                      </p:cBhvr>
                      <p:tavLst>
                        <p:tav tm="0">
                          <p:val>
                            <p:strVal val="#ppt_x"/>
                          </p:val>
                        </p:tav>
                        <p:tav tm="100000">
                          <p:val>
                            <p:strVal val="#ppt_x"/>
                          </p:val>
                        </p:tav>
                      </p:tavLst>
                    </p:anim>
                    <p:anim calcmode="lin" valueType="num">
                      <p:cBhvr>
                        <p:cTn dur="500" fill="hold"/>
                        <p:tgtEl>
                          <p:spTgt spid="5135"/>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5135"/>
                        </p:tgtEl>
                        <p:attrNameLst>
                          <p:attrName>style.visibility</p:attrName>
                        </p:attrNameLst>
                      </p:cBhvr>
                      <p:to>
                        <p:strVal val="visible"/>
                      </p:to>
                    </p:set>
                    <p:animEffect transition="in" filter="fade">
                      <p:cBhvr>
                        <p:cTn dur="500"/>
                        <p:tgtEl>
                          <p:spTgt spid="5135"/>
                        </p:tgtEl>
                      </p:cBhvr>
                    </p:animEffect>
                    <p:anim calcmode="lin" valueType="num">
                      <p:cBhvr>
                        <p:cTn dur="500" fill="hold"/>
                        <p:tgtEl>
                          <p:spTgt spid="5135"/>
                        </p:tgtEl>
                        <p:attrNameLst>
                          <p:attrName>ppt_x</p:attrName>
                        </p:attrNameLst>
                      </p:cBhvr>
                      <p:tavLst>
                        <p:tav tm="0">
                          <p:val>
                            <p:strVal val="#ppt_x"/>
                          </p:val>
                        </p:tav>
                        <p:tav tm="100000">
                          <p:val>
                            <p:strVal val="#ppt_x"/>
                          </p:val>
                        </p:tav>
                      </p:tavLst>
                    </p:anim>
                    <p:anim calcmode="lin" valueType="num">
                      <p:cBhvr>
                        <p:cTn dur="500" fill="hold"/>
                        <p:tgtEl>
                          <p:spTgt spid="5135"/>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5135"/>
                        </p:tgtEl>
                        <p:attrNameLst>
                          <p:attrName>style.visibility</p:attrName>
                        </p:attrNameLst>
                      </p:cBhvr>
                      <p:to>
                        <p:strVal val="visible"/>
                      </p:to>
                    </p:set>
                    <p:animEffect transition="in" filter="fade">
                      <p:cBhvr>
                        <p:cTn dur="500"/>
                        <p:tgtEl>
                          <p:spTgt spid="5135"/>
                        </p:tgtEl>
                      </p:cBhvr>
                    </p:animEffect>
                    <p:anim calcmode="lin" valueType="num">
                      <p:cBhvr>
                        <p:cTn dur="500" fill="hold"/>
                        <p:tgtEl>
                          <p:spTgt spid="5135"/>
                        </p:tgtEl>
                        <p:attrNameLst>
                          <p:attrName>ppt_x</p:attrName>
                        </p:attrNameLst>
                      </p:cBhvr>
                      <p:tavLst>
                        <p:tav tm="0">
                          <p:val>
                            <p:strVal val="#ppt_x"/>
                          </p:val>
                        </p:tav>
                        <p:tav tm="100000">
                          <p:val>
                            <p:strVal val="#ppt_x"/>
                          </p:val>
                        </p:tav>
                      </p:tavLst>
                    </p:anim>
                    <p:anim calcmode="lin" valueType="num">
                      <p:cBhvr>
                        <p:cTn dur="500" fill="hold"/>
                        <p:tgtEl>
                          <p:spTgt spid="5135"/>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5135"/>
                        </p:tgtEl>
                        <p:attrNameLst>
                          <p:attrName>style.visibility</p:attrName>
                        </p:attrNameLst>
                      </p:cBhvr>
                      <p:to>
                        <p:strVal val="visible"/>
                      </p:to>
                    </p:set>
                    <p:animEffect transition="in" filter="fade">
                      <p:cBhvr>
                        <p:cTn dur="500"/>
                        <p:tgtEl>
                          <p:spTgt spid="5135"/>
                        </p:tgtEl>
                      </p:cBhvr>
                    </p:animEffect>
                    <p:anim calcmode="lin" valueType="num">
                      <p:cBhvr>
                        <p:cTn dur="500" fill="hold"/>
                        <p:tgtEl>
                          <p:spTgt spid="5135"/>
                        </p:tgtEl>
                        <p:attrNameLst>
                          <p:attrName>ppt_x</p:attrName>
                        </p:attrNameLst>
                      </p:cBhvr>
                      <p:tavLst>
                        <p:tav tm="0">
                          <p:val>
                            <p:strVal val="#ppt_x"/>
                          </p:val>
                        </p:tav>
                        <p:tav tm="100000">
                          <p:val>
                            <p:strVal val="#ppt_x"/>
                          </p:val>
                        </p:tav>
                      </p:tavLst>
                    </p:anim>
                    <p:anim calcmode="lin" valueType="num">
                      <p:cBhvr>
                        <p:cTn dur="500" fill="hold"/>
                        <p:tgtEl>
                          <p:spTgt spid="5135"/>
                        </p:tgtEl>
                        <p:attrNameLst>
                          <p:attrName>ppt_y</p:attrName>
                        </p:attrNameLst>
                      </p:cBhvr>
                      <p:tavLst>
                        <p:tav tm="0">
                          <p:val>
                            <p:strVal val="#ppt_y+.05"/>
                          </p:val>
                        </p:tav>
                        <p:tav tm="100000">
                          <p:val>
                            <p:strVal val="#ppt_y"/>
                          </p:val>
                        </p:tav>
                      </p:tavLst>
                    </p:anim>
                  </p:childTnLst>
                </p:cTn>
              </p:par>
            </p:tnLst>
          </p:tmpl>
        </p:tmplLst>
      </p:bldP>
    </p:bld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martinlutherhs.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itle 1"/>
          <p:cNvSpPr>
            <a:spLocks noGrp="1"/>
          </p:cNvSpPr>
          <p:nvPr>
            <p:ph type="ctrTitle"/>
          </p:nvPr>
        </p:nvSpPr>
        <p:spPr>
          <a:xfrm>
            <a:off x="457200" y="762000"/>
            <a:ext cx="8229600" cy="1828800"/>
          </a:xfrm>
        </p:spPr>
        <p:txBody>
          <a:bodyPr>
            <a:normAutofit fontScale="90000"/>
          </a:bodyPr>
          <a:lstStyle/>
          <a:p>
            <a:pPr algn="l"/>
            <a:r>
              <a:rPr lang="en-US" sz="6000" b="0" dirty="0" smtClean="0">
                <a:solidFill>
                  <a:srgbClr val="DDDDDD"/>
                </a:solidFill>
                <a:latin typeface="Eras Bold ITC" pitchFamily="34" charset="0"/>
              </a:rPr>
              <a:t>Martin </a:t>
            </a:r>
            <a:br>
              <a:rPr lang="en-US" sz="6000" b="0" dirty="0" smtClean="0">
                <a:solidFill>
                  <a:srgbClr val="DDDDDD"/>
                </a:solidFill>
                <a:latin typeface="Eras Bold ITC" pitchFamily="34" charset="0"/>
              </a:rPr>
            </a:br>
            <a:r>
              <a:rPr lang="en-US" sz="6000" b="0" dirty="0" smtClean="0">
                <a:solidFill>
                  <a:srgbClr val="DDDDDD"/>
                </a:solidFill>
                <a:latin typeface="Eras Bold ITC" pitchFamily="34" charset="0"/>
              </a:rPr>
              <a:t>      Luther High School</a:t>
            </a:r>
            <a:endParaRPr lang="en-US" sz="6000" b="0" dirty="0">
              <a:solidFill>
                <a:srgbClr val="DDDDDD"/>
              </a:solidFill>
              <a:latin typeface="Eras Bold ITC" pitchFamily="34" charset="0"/>
            </a:endParaRPr>
          </a:p>
        </p:txBody>
      </p:sp>
      <p:pic>
        <p:nvPicPr>
          <p:cNvPr id="10" name="Picture 9" descr="KNIGHT WHITE OUT.png"/>
          <p:cNvPicPr>
            <a:picLocks noChangeAspect="1"/>
          </p:cNvPicPr>
          <p:nvPr/>
        </p:nvPicPr>
        <p:blipFill>
          <a:blip r:embed="rId2" cstate="print"/>
          <a:stretch>
            <a:fillRect/>
          </a:stretch>
        </p:blipFill>
        <p:spPr>
          <a:xfrm>
            <a:off x="5410200" y="2666997"/>
            <a:ext cx="3048000" cy="3048003"/>
          </a:xfrm>
          <a:prstGeom prst="rect">
            <a:avLst/>
          </a:prstGeom>
        </p:spPr>
      </p:pic>
      <p:pic>
        <p:nvPicPr>
          <p:cNvPr id="11" name="Picture 10" descr="KNIGHT BLACK CROSS 2016 NO MLHS.png"/>
          <p:cNvPicPr>
            <a:picLocks noChangeAspect="1"/>
          </p:cNvPicPr>
          <p:nvPr/>
        </p:nvPicPr>
        <p:blipFill>
          <a:blip r:embed="rId3" cstate="print"/>
          <a:stretch>
            <a:fillRect/>
          </a:stretch>
        </p:blipFill>
        <p:spPr>
          <a:xfrm>
            <a:off x="5486400" y="2743199"/>
            <a:ext cx="2839539" cy="2965795"/>
          </a:xfrm>
          <a:prstGeom prst="rect">
            <a:avLst/>
          </a:prstGeom>
        </p:spPr>
      </p:pic>
      <p:sp>
        <p:nvSpPr>
          <p:cNvPr id="12" name="TextBox 11"/>
          <p:cNvSpPr txBox="1"/>
          <p:nvPr/>
        </p:nvSpPr>
        <p:spPr>
          <a:xfrm>
            <a:off x="685800" y="5791200"/>
            <a:ext cx="7772400" cy="584775"/>
          </a:xfrm>
          <a:prstGeom prst="rect">
            <a:avLst/>
          </a:prstGeom>
          <a:noFill/>
        </p:spPr>
        <p:txBody>
          <a:bodyPr wrap="square" rtlCol="0">
            <a:spAutoFit/>
          </a:bodyPr>
          <a:lstStyle/>
          <a:p>
            <a:r>
              <a:rPr lang="en-US" sz="3200" b="0" dirty="0" smtClean="0">
                <a:solidFill>
                  <a:srgbClr val="C00000"/>
                </a:solidFill>
                <a:latin typeface="Eras Bold ITC" pitchFamily="34" charset="0"/>
              </a:rPr>
              <a:t>Honoring Christ…Welcoming All</a:t>
            </a:r>
            <a:endParaRPr lang="en-US" sz="3200" b="0" dirty="0">
              <a:solidFill>
                <a:srgbClr val="C00000"/>
              </a:solidFill>
              <a:latin typeface="Eras Bold ITC" pitchFamily="34" charset="0"/>
            </a:endParaRPr>
          </a:p>
        </p:txBody>
      </p:sp>
      <p:sp>
        <p:nvSpPr>
          <p:cNvPr id="13" name="TextBox 12"/>
          <p:cNvSpPr txBox="1"/>
          <p:nvPr/>
        </p:nvSpPr>
        <p:spPr>
          <a:xfrm>
            <a:off x="1524000" y="3352800"/>
            <a:ext cx="3124200" cy="646331"/>
          </a:xfrm>
          <a:prstGeom prst="rect">
            <a:avLst/>
          </a:prstGeom>
          <a:noFill/>
        </p:spPr>
        <p:txBody>
          <a:bodyPr wrap="square" rtlCol="0">
            <a:spAutoFit/>
          </a:bodyPr>
          <a:lstStyle/>
          <a:p>
            <a:r>
              <a:rPr lang="en-US" sz="3600" b="0" dirty="0" smtClean="0">
                <a:latin typeface="Eras Bold ITC" pitchFamily="34" charset="0"/>
              </a:rPr>
              <a:t>1983-2018</a:t>
            </a:r>
            <a:endParaRPr lang="en-US" sz="3600" b="0" dirty="0">
              <a:latin typeface="Eras Bold ITC" pitchFamily="34" charset="0"/>
            </a:endParaRPr>
          </a:p>
        </p:txBody>
      </p:sp>
    </p:spTree>
  </p:cSld>
  <p:clrMapOvr>
    <a:masterClrMapping/>
  </p:clrMapOvr>
  <p:transition spd="slow" advClick="0" advTm="7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5257800"/>
            <a:ext cx="2514600" cy="830997"/>
          </a:xfrm>
          <a:prstGeom prst="rect">
            <a:avLst/>
          </a:prstGeom>
          <a:noFill/>
        </p:spPr>
        <p:txBody>
          <a:bodyPr wrap="square" rtlCol="0">
            <a:spAutoFit/>
          </a:bodyPr>
          <a:lstStyle/>
          <a:p>
            <a:r>
              <a:rPr lang="en-US" dirty="0" smtClean="0"/>
              <a:t>August 1, 1920</a:t>
            </a:r>
            <a:r>
              <a:rPr lang="en-US" dirty="0" smtClean="0"/>
              <a:t>  October 29, </a:t>
            </a:r>
            <a:r>
              <a:rPr lang="en-US" dirty="0" smtClean="0"/>
              <a:t>2018</a:t>
            </a:r>
            <a:endParaRPr lang="en-US" dirty="0"/>
          </a:p>
        </p:txBody>
      </p:sp>
      <p:sp>
        <p:nvSpPr>
          <p:cNvPr id="5" name="Rectangle 4"/>
          <p:cNvSpPr/>
          <p:nvPr/>
        </p:nvSpPr>
        <p:spPr>
          <a:xfrm>
            <a:off x="7620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a:t>
            </a: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Harold Bergt</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5" descr="Ruth Draut.jpg"/>
          <p:cNvPicPr>
            <a:picLocks noChangeAspect="1"/>
          </p:cNvPicPr>
          <p:nvPr/>
        </p:nvPicPr>
        <p:blipFill>
          <a:blip r:embed="rId2" cstate="print"/>
          <a:stretch>
            <a:fillRect/>
          </a:stretch>
        </p:blipFill>
        <p:spPr>
          <a:xfrm>
            <a:off x="304800" y="1295400"/>
            <a:ext cx="3733800" cy="3733800"/>
          </a:xfrm>
          <a:prstGeom prst="ellipse">
            <a:avLst/>
          </a:prstGeom>
          <a:ln>
            <a:noFill/>
          </a:ln>
          <a:effectLst>
            <a:softEdge rad="112500"/>
          </a:effectLst>
        </p:spPr>
      </p:pic>
      <p:sp>
        <p:nvSpPr>
          <p:cNvPr id="7" name="TextBox 6"/>
          <p:cNvSpPr txBox="1"/>
          <p:nvPr/>
        </p:nvSpPr>
        <p:spPr>
          <a:xfrm>
            <a:off x="4038600" y="1143000"/>
            <a:ext cx="4953000" cy="5401479"/>
          </a:xfrm>
          <a:prstGeom prst="rect">
            <a:avLst/>
          </a:prstGeom>
          <a:noFill/>
        </p:spPr>
        <p:txBody>
          <a:bodyPr wrap="square" rtlCol="0">
            <a:spAutoFit/>
          </a:bodyPr>
          <a:lstStyle/>
          <a:p>
            <a:r>
              <a:rPr lang="en-US" sz="2300" dirty="0" smtClean="0"/>
              <a:t>A product of Lutheran education from elementary to college, Harold used this solid foundation to God’s glory. He devoted his life to serving as teacher and principal in Lutheran schools for 41 years. He received the Master Teachers Award from Concordia University, Seward, NE after he retired. In his retirement years, he volunteered at MLHS, served on the Board of Directors and spearheaded and managed the </a:t>
            </a:r>
            <a:r>
              <a:rPr lang="en-US" sz="2300" dirty="0" err="1" smtClean="0"/>
              <a:t>HyVee</a:t>
            </a:r>
            <a:r>
              <a:rPr lang="en-US" sz="2300" dirty="0" smtClean="0"/>
              <a:t> Gift Card fundraiser. He was pleased that five grandchildren and one great-grandchild attended MLHS.</a:t>
            </a:r>
            <a:endParaRPr lang="en-US" sz="2300" dirty="0"/>
          </a:p>
        </p:txBody>
      </p:sp>
      <p:pic>
        <p:nvPicPr>
          <p:cNvPr id="8"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048000" y="5562600"/>
            <a:ext cx="1124712" cy="685800"/>
          </a:xfrm>
          <a:prstGeom prst="rect">
            <a:avLst/>
          </a:prstGeom>
          <a:noFill/>
          <a:ln w="9525" algn="in">
            <a:noFill/>
            <a:miter lim="800000"/>
            <a:headEnd/>
            <a:tailEnd/>
          </a:ln>
          <a:effectLst/>
        </p:spPr>
      </p:pic>
    </p:spTree>
  </p:cSld>
  <p:clrMapOvr>
    <a:masterClrMapping/>
  </p:clrMapOvr>
  <p:transition spd="slow" advClick="0" advTm="41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5257800"/>
            <a:ext cx="2286000" cy="830997"/>
          </a:xfrm>
          <a:prstGeom prst="rect">
            <a:avLst/>
          </a:prstGeom>
          <a:noFill/>
        </p:spPr>
        <p:txBody>
          <a:bodyPr wrap="square" rtlCol="0">
            <a:spAutoFit/>
          </a:bodyPr>
          <a:lstStyle/>
          <a:p>
            <a:r>
              <a:rPr lang="en-US" dirty="0" smtClean="0"/>
              <a:t>October 16, 1932  July 20, 2018</a:t>
            </a:r>
            <a:endParaRPr lang="en-US" dirty="0"/>
          </a:p>
        </p:txBody>
      </p:sp>
      <p:sp>
        <p:nvSpPr>
          <p:cNvPr id="5" name="Rectangle 4"/>
          <p:cNvSpPr/>
          <p:nvPr/>
        </p:nvSpPr>
        <p:spPr>
          <a:xfrm>
            <a:off x="7620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a:t>
            </a:r>
            <a:r>
              <a:rPr lang="en-US" sz="440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of Ruth A. </a:t>
            </a:r>
            <a:r>
              <a:rPr lang="en-US" sz="44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Draut</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5" descr="Ruth Draut.jpg"/>
          <p:cNvPicPr>
            <a:picLocks noChangeAspect="1"/>
          </p:cNvPicPr>
          <p:nvPr/>
        </p:nvPicPr>
        <p:blipFill>
          <a:blip r:embed="rId2" cstate="print"/>
          <a:stretch>
            <a:fillRect/>
          </a:stretch>
        </p:blipFill>
        <p:spPr>
          <a:xfrm>
            <a:off x="304800" y="1295400"/>
            <a:ext cx="3733800" cy="3733800"/>
          </a:xfrm>
          <a:prstGeom prst="ellipse">
            <a:avLst/>
          </a:prstGeom>
          <a:ln>
            <a:noFill/>
          </a:ln>
          <a:effectLst>
            <a:softEdge rad="112500"/>
          </a:effectLst>
        </p:spPr>
      </p:pic>
      <p:sp>
        <p:nvSpPr>
          <p:cNvPr id="7" name="TextBox 6"/>
          <p:cNvSpPr txBox="1"/>
          <p:nvPr/>
        </p:nvSpPr>
        <p:spPr>
          <a:xfrm>
            <a:off x="4038600" y="1143000"/>
            <a:ext cx="4953000" cy="5632311"/>
          </a:xfrm>
          <a:prstGeom prst="rect">
            <a:avLst/>
          </a:prstGeom>
          <a:noFill/>
        </p:spPr>
        <p:txBody>
          <a:bodyPr wrap="square" rtlCol="0">
            <a:spAutoFit/>
          </a:bodyPr>
          <a:lstStyle/>
          <a:p>
            <a:r>
              <a:rPr lang="en-US" dirty="0" smtClean="0"/>
              <a:t>Ruth grew up in the small town of Pease in northern Minnesota. She attended Pease Christian School until eighth grade. In 1958 she became well-known as the Martin County Public Health Nurse. She visited many schools attending to children. Ruth loved children and Christian education. </a:t>
            </a:r>
            <a:r>
              <a:rPr lang="en-US" i="1" dirty="0" smtClean="0"/>
              <a:t>“Martin Luther is a good school and you do good things there,” </a:t>
            </a:r>
            <a:r>
              <a:rPr lang="en-US" dirty="0" smtClean="0"/>
              <a:t>she would say. Even though she was not Lutheran, Ruth was a generous supporter of MLHS while she was living and remembered MLHS in her will.</a:t>
            </a:r>
            <a:endParaRPr lang="en-US" dirty="0"/>
          </a:p>
        </p:txBody>
      </p:sp>
      <p:pic>
        <p:nvPicPr>
          <p:cNvPr id="8"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048000" y="5562600"/>
            <a:ext cx="1124712" cy="685800"/>
          </a:xfrm>
          <a:prstGeom prst="rect">
            <a:avLst/>
          </a:prstGeom>
          <a:noFill/>
          <a:ln w="9525" algn="in">
            <a:noFill/>
            <a:miter lim="800000"/>
            <a:headEnd/>
            <a:tailEnd/>
          </a:ln>
          <a:effectLst/>
        </p:spPr>
      </p:pic>
    </p:spTree>
  </p:cSld>
  <p:clrMapOvr>
    <a:masterClrMapping/>
  </p:clrMapOvr>
  <p:transition spd="slow" advClick="0" advTm="41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a:t>
            </a:r>
            <a:r>
              <a:rPr lang="en-US" sz="44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Marlys</a:t>
            </a: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en-US" sz="44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Ehlert</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457200" y="5638800"/>
            <a:ext cx="2895600" cy="830997"/>
          </a:xfrm>
          <a:prstGeom prst="rect">
            <a:avLst/>
          </a:prstGeom>
          <a:noFill/>
        </p:spPr>
        <p:txBody>
          <a:bodyPr wrap="square" rtlCol="0">
            <a:spAutoFit/>
          </a:bodyPr>
          <a:lstStyle/>
          <a:p>
            <a:r>
              <a:rPr lang="en-US" dirty="0" smtClean="0"/>
              <a:t>September 5, 1950</a:t>
            </a:r>
          </a:p>
          <a:p>
            <a:r>
              <a:rPr lang="en-US" dirty="0" smtClean="0"/>
              <a:t>October 16, 2016</a:t>
            </a:r>
            <a:endParaRPr lang="en-US" dirty="0"/>
          </a:p>
        </p:txBody>
      </p:sp>
      <p:sp>
        <p:nvSpPr>
          <p:cNvPr id="4" name="TextBox 3"/>
          <p:cNvSpPr txBox="1"/>
          <p:nvPr/>
        </p:nvSpPr>
        <p:spPr>
          <a:xfrm>
            <a:off x="4038600" y="1295400"/>
            <a:ext cx="4800600" cy="5262979"/>
          </a:xfrm>
          <a:prstGeom prst="rect">
            <a:avLst/>
          </a:prstGeom>
          <a:noFill/>
        </p:spPr>
        <p:txBody>
          <a:bodyPr wrap="square" rtlCol="0">
            <a:spAutoFit/>
          </a:bodyPr>
          <a:lstStyle/>
          <a:p>
            <a:r>
              <a:rPr lang="en-US" dirty="0" err="1" smtClean="0"/>
              <a:t>Marlys</a:t>
            </a:r>
            <a:r>
              <a:rPr lang="en-US" dirty="0" smtClean="0"/>
              <a:t> had a true passion for children and provided Day Care for over 35 years. She also loved Martin Luther High School and attending her grandchildren’s events. She never missed a Grandparent’s Day Celebration.</a:t>
            </a:r>
          </a:p>
          <a:p>
            <a:r>
              <a:rPr lang="en-US" dirty="0" smtClean="0"/>
              <a:t>Son-in-laws who attended MLHS were Jason Schuder (88) and Terry </a:t>
            </a:r>
            <a:r>
              <a:rPr lang="en-US" dirty="0" err="1" smtClean="0"/>
              <a:t>Mohwinkel</a:t>
            </a:r>
            <a:r>
              <a:rPr lang="en-US" dirty="0" smtClean="0"/>
              <a:t> (93). Grandchildren who graduated were </a:t>
            </a:r>
            <a:r>
              <a:rPr lang="en-US" dirty="0" err="1" smtClean="0"/>
              <a:t>Krystopher</a:t>
            </a:r>
            <a:r>
              <a:rPr lang="en-US" dirty="0" smtClean="0"/>
              <a:t> (11), Amanda (14) and Alexandra (18).  Nephew Paxton will graduate in 2019.</a:t>
            </a:r>
            <a:endParaRPr lang="en-US" dirty="0"/>
          </a:p>
        </p:txBody>
      </p:sp>
      <p:pic>
        <p:nvPicPr>
          <p:cNvPr id="5" name="Picture 4" descr="Marlys Ehlert.jpg"/>
          <p:cNvPicPr>
            <a:picLocks noChangeAspect="1"/>
          </p:cNvPicPr>
          <p:nvPr/>
        </p:nvPicPr>
        <p:blipFill>
          <a:blip r:embed="rId2" cstate="print"/>
          <a:stretch>
            <a:fillRect/>
          </a:stretch>
        </p:blipFill>
        <p:spPr>
          <a:xfrm>
            <a:off x="304800" y="1447800"/>
            <a:ext cx="3733800" cy="3733800"/>
          </a:xfrm>
          <a:prstGeom prst="ellipse">
            <a:avLst/>
          </a:prstGeom>
          <a:ln>
            <a:noFill/>
          </a:ln>
          <a:effectLst>
            <a:softEdge rad="112500"/>
          </a:effectLst>
        </p:spPr>
      </p:pic>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124200" y="5562600"/>
            <a:ext cx="1124712" cy="685800"/>
          </a:xfrm>
          <a:prstGeom prst="rect">
            <a:avLst/>
          </a:prstGeom>
          <a:noFill/>
          <a:ln w="9525" algn="in">
            <a:noFill/>
            <a:miter lim="800000"/>
            <a:headEnd/>
            <a:tailEnd/>
          </a:ln>
          <a:effectLst/>
        </p:spPr>
      </p:pic>
    </p:spTree>
  </p:cSld>
  <p:clrMapOvr>
    <a:masterClrMapping/>
  </p:clrMapOvr>
  <p:transition spd="slow" advClick="0" advTm="39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8915400" cy="738664"/>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2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a:t>
            </a:r>
            <a:r>
              <a:rPr lang="en-US" sz="42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Perlon</a:t>
            </a:r>
            <a:r>
              <a:rPr lang="en-US" sz="42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en-US" sz="42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Perp</a:t>
            </a:r>
            <a:r>
              <a:rPr lang="en-US" sz="42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en-US" sz="42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Engelby</a:t>
            </a:r>
            <a:endParaRPr lang="en-US" sz="4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3" name="Picture 2" descr="Perlon Engelby.jpg"/>
          <p:cNvPicPr>
            <a:picLocks noChangeAspect="1"/>
          </p:cNvPicPr>
          <p:nvPr/>
        </p:nvPicPr>
        <p:blipFill>
          <a:blip r:embed="rId2" cstate="print"/>
          <a:stretch>
            <a:fillRect/>
          </a:stretch>
        </p:blipFill>
        <p:spPr>
          <a:xfrm>
            <a:off x="533400" y="990600"/>
            <a:ext cx="3429086" cy="5029200"/>
          </a:xfrm>
          <a:prstGeom prst="ellipse">
            <a:avLst/>
          </a:prstGeom>
          <a:ln>
            <a:noFill/>
          </a:ln>
          <a:effectLst>
            <a:softEdge rad="112500"/>
          </a:effectLst>
        </p:spPr>
      </p:pic>
      <p:sp>
        <p:nvSpPr>
          <p:cNvPr id="4" name="TextBox 3"/>
          <p:cNvSpPr txBox="1"/>
          <p:nvPr/>
        </p:nvSpPr>
        <p:spPr>
          <a:xfrm>
            <a:off x="4114800" y="1219200"/>
            <a:ext cx="4724400" cy="5262979"/>
          </a:xfrm>
          <a:prstGeom prst="rect">
            <a:avLst/>
          </a:prstGeom>
          <a:noFill/>
        </p:spPr>
        <p:txBody>
          <a:bodyPr wrap="square" rtlCol="0">
            <a:spAutoFit/>
          </a:bodyPr>
          <a:lstStyle/>
          <a:p>
            <a:r>
              <a:rPr lang="en-US" dirty="0" err="1" smtClean="0"/>
              <a:t>Perlon</a:t>
            </a:r>
            <a:r>
              <a:rPr lang="en-US" dirty="0" smtClean="0"/>
              <a:t> was devoted to MLHS from the beginning. Son Paul, a member of the first freshman class, graduated in 1987. </a:t>
            </a:r>
            <a:r>
              <a:rPr lang="en-US" dirty="0" err="1" smtClean="0"/>
              <a:t>Perlon</a:t>
            </a:r>
            <a:r>
              <a:rPr lang="en-US" dirty="0" smtClean="0"/>
              <a:t> was always willing to help out at MLHS, whether it was fixing things that needed fixing, building things that needed building, setting up for the rummage sale, or just enjoying MLHS activities. </a:t>
            </a:r>
            <a:r>
              <a:rPr lang="en-US" dirty="0" err="1" smtClean="0"/>
              <a:t>Perlon</a:t>
            </a:r>
            <a:r>
              <a:rPr lang="en-US" dirty="0" smtClean="0"/>
              <a:t> was a regular monthly donor of the KNIGHT’S Brigade membership and Ruth continues his legacy.</a:t>
            </a:r>
            <a:endParaRPr lang="en-US" dirty="0"/>
          </a:p>
        </p:txBody>
      </p:sp>
      <p:sp>
        <p:nvSpPr>
          <p:cNvPr id="5" name="TextBox 4"/>
          <p:cNvSpPr txBox="1"/>
          <p:nvPr/>
        </p:nvSpPr>
        <p:spPr>
          <a:xfrm>
            <a:off x="533400" y="5867400"/>
            <a:ext cx="3200400" cy="830997"/>
          </a:xfrm>
          <a:prstGeom prst="rect">
            <a:avLst/>
          </a:prstGeom>
          <a:noFill/>
        </p:spPr>
        <p:txBody>
          <a:bodyPr wrap="square" rtlCol="0">
            <a:spAutoFit/>
          </a:bodyPr>
          <a:lstStyle/>
          <a:p>
            <a:r>
              <a:rPr lang="en-US" dirty="0" smtClean="0"/>
              <a:t>September 26, 1933</a:t>
            </a:r>
          </a:p>
          <a:p>
            <a:r>
              <a:rPr lang="en-US" dirty="0" smtClean="0"/>
              <a:t>January 6, 2012</a:t>
            </a:r>
            <a:endParaRPr lang="en-US" dirty="0"/>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581400" y="5943600"/>
            <a:ext cx="1124712" cy="685800"/>
          </a:xfrm>
          <a:prstGeom prst="rect">
            <a:avLst/>
          </a:prstGeom>
          <a:noFill/>
          <a:ln w="9525" algn="in">
            <a:noFill/>
            <a:miter lim="800000"/>
            <a:headEnd/>
            <a:tailEnd/>
          </a:ln>
          <a:effectLst/>
        </p:spPr>
      </p:pic>
    </p:spTree>
  </p:cSld>
  <p:clrMapOvr>
    <a:masterClrMapping/>
  </p:clrMapOvr>
  <p:transition spd="slow" advClick="0" advTm="40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Marvin Erdman</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8" name="Picture 7" descr="Mr Erdman 3.jpg"/>
          <p:cNvPicPr>
            <a:picLocks noChangeAspect="1"/>
          </p:cNvPicPr>
          <p:nvPr/>
        </p:nvPicPr>
        <p:blipFill>
          <a:blip r:embed="rId2" cstate="print"/>
          <a:stretch>
            <a:fillRect/>
          </a:stretch>
        </p:blipFill>
        <p:spPr>
          <a:xfrm>
            <a:off x="304799" y="1219200"/>
            <a:ext cx="3208665" cy="4809744"/>
          </a:xfrm>
          <a:prstGeom prst="ellipse">
            <a:avLst/>
          </a:prstGeom>
          <a:ln>
            <a:noFill/>
          </a:ln>
          <a:effectLst>
            <a:softEdge rad="112500"/>
          </a:effectLst>
        </p:spPr>
      </p:pic>
      <p:sp>
        <p:nvSpPr>
          <p:cNvPr id="9" name="TextBox 8"/>
          <p:cNvSpPr txBox="1"/>
          <p:nvPr/>
        </p:nvSpPr>
        <p:spPr>
          <a:xfrm>
            <a:off x="3581400" y="1295400"/>
            <a:ext cx="5257800" cy="4893647"/>
          </a:xfrm>
          <a:prstGeom prst="rect">
            <a:avLst/>
          </a:prstGeom>
          <a:noFill/>
        </p:spPr>
        <p:txBody>
          <a:bodyPr wrap="square" rtlCol="0">
            <a:spAutoFit/>
          </a:bodyPr>
          <a:lstStyle/>
          <a:p>
            <a:endParaRPr lang="en-US" dirty="0" smtClean="0"/>
          </a:p>
          <a:p>
            <a:r>
              <a:rPr lang="en-US" dirty="0" smtClean="0"/>
              <a:t>As Principal at St. Paul’s Lutheran, Wilbert, Marv was an ardent proponent of MLHS. His enthusiasm and faithfulness to God’s Word inspired hundreds of people. He was passionate about Lutheran education for all ages. He loved music, sports and Chryslers. In his retirement he enjoyed teaching Old Testament Religion at MLHS. </a:t>
            </a:r>
          </a:p>
          <a:p>
            <a:r>
              <a:rPr lang="en-US" dirty="0" smtClean="0"/>
              <a:t>Marv umpired many games with son, Joel, (89).</a:t>
            </a:r>
            <a:endParaRPr lang="en-US" dirty="0"/>
          </a:p>
        </p:txBody>
      </p:sp>
      <p:sp>
        <p:nvSpPr>
          <p:cNvPr id="5" name="TextBox 4"/>
          <p:cNvSpPr txBox="1"/>
          <p:nvPr/>
        </p:nvSpPr>
        <p:spPr>
          <a:xfrm>
            <a:off x="609600" y="5867400"/>
            <a:ext cx="2743200" cy="830997"/>
          </a:xfrm>
          <a:prstGeom prst="rect">
            <a:avLst/>
          </a:prstGeom>
          <a:noFill/>
        </p:spPr>
        <p:txBody>
          <a:bodyPr wrap="square" rtlCol="0">
            <a:spAutoFit/>
          </a:bodyPr>
          <a:lstStyle/>
          <a:p>
            <a:r>
              <a:rPr lang="en-US" dirty="0" smtClean="0"/>
              <a:t>December 25, 1935</a:t>
            </a:r>
          </a:p>
          <a:p>
            <a:r>
              <a:rPr lang="en-US" dirty="0" smtClean="0"/>
              <a:t> August 1, 2012</a:t>
            </a:r>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505200" y="5867400"/>
            <a:ext cx="1124712" cy="685800"/>
          </a:xfrm>
          <a:prstGeom prst="rect">
            <a:avLst/>
          </a:prstGeom>
          <a:noFill/>
          <a:ln w="9525" algn="in">
            <a:noFill/>
            <a:miter lim="800000"/>
            <a:headEnd/>
            <a:tailEnd/>
          </a:ln>
          <a:effectLst/>
        </p:spPr>
      </p:pic>
    </p:spTree>
  </p:cSld>
  <p:clrMapOvr>
    <a:masterClrMapping/>
  </p:clrMapOvr>
  <p:transition spd="slow" advClick="0" advTm="40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r. Erdman.jpg"/>
          <p:cNvPicPr>
            <a:picLocks noChangeAspect="1"/>
          </p:cNvPicPr>
          <p:nvPr/>
        </p:nvPicPr>
        <p:blipFill>
          <a:blip r:embed="rId2" cstate="print"/>
          <a:stretch>
            <a:fillRect/>
          </a:stretch>
        </p:blipFill>
        <p:spPr>
          <a:xfrm>
            <a:off x="457200" y="533400"/>
            <a:ext cx="2438400" cy="2593654"/>
          </a:xfrm>
          <a:prstGeom prst="rect">
            <a:avLst/>
          </a:prstGeom>
        </p:spPr>
      </p:pic>
      <p:pic>
        <p:nvPicPr>
          <p:cNvPr id="5" name="Picture 4" descr="Canon Pics 304.JPG"/>
          <p:cNvPicPr>
            <a:picLocks noChangeAspect="1"/>
          </p:cNvPicPr>
          <p:nvPr/>
        </p:nvPicPr>
        <p:blipFill>
          <a:blip r:embed="rId3" cstate="print"/>
          <a:stretch>
            <a:fillRect/>
          </a:stretch>
        </p:blipFill>
        <p:spPr>
          <a:xfrm>
            <a:off x="3200400" y="228600"/>
            <a:ext cx="2343150" cy="3124200"/>
          </a:xfrm>
          <a:prstGeom prst="rect">
            <a:avLst/>
          </a:prstGeom>
        </p:spPr>
      </p:pic>
      <p:pic>
        <p:nvPicPr>
          <p:cNvPr id="8" name="Picture 7" descr="IMG_7463.JPG"/>
          <p:cNvPicPr>
            <a:picLocks noChangeAspect="1"/>
          </p:cNvPicPr>
          <p:nvPr/>
        </p:nvPicPr>
        <p:blipFill>
          <a:blip r:embed="rId4" cstate="print"/>
          <a:stretch>
            <a:fillRect/>
          </a:stretch>
        </p:blipFill>
        <p:spPr>
          <a:xfrm>
            <a:off x="5791200" y="4114800"/>
            <a:ext cx="2971800" cy="2228850"/>
          </a:xfrm>
          <a:prstGeom prst="rect">
            <a:avLst/>
          </a:prstGeom>
        </p:spPr>
      </p:pic>
      <p:pic>
        <p:nvPicPr>
          <p:cNvPr id="9" name="Picture 8" descr="IMG_0519.jpg"/>
          <p:cNvPicPr>
            <a:picLocks noChangeAspect="1"/>
          </p:cNvPicPr>
          <p:nvPr/>
        </p:nvPicPr>
        <p:blipFill>
          <a:blip r:embed="rId5" cstate="print"/>
          <a:stretch>
            <a:fillRect/>
          </a:stretch>
        </p:blipFill>
        <p:spPr>
          <a:xfrm rot="5400000">
            <a:off x="15856" y="3794144"/>
            <a:ext cx="2921153" cy="2190865"/>
          </a:xfrm>
          <a:prstGeom prst="rect">
            <a:avLst/>
          </a:prstGeom>
        </p:spPr>
      </p:pic>
      <p:pic>
        <p:nvPicPr>
          <p:cNvPr id="10" name="Picture 9" descr="IMG_0522.jpg"/>
          <p:cNvPicPr>
            <a:picLocks noChangeAspect="1"/>
          </p:cNvPicPr>
          <p:nvPr/>
        </p:nvPicPr>
        <p:blipFill>
          <a:blip r:embed="rId6" cstate="print"/>
          <a:stretch>
            <a:fillRect/>
          </a:stretch>
        </p:blipFill>
        <p:spPr>
          <a:xfrm rot="5400000">
            <a:off x="2906712" y="3875088"/>
            <a:ext cx="2959099" cy="2219324"/>
          </a:xfrm>
          <a:prstGeom prst="rect">
            <a:avLst/>
          </a:prstGeom>
        </p:spPr>
      </p:pic>
      <p:pic>
        <p:nvPicPr>
          <p:cNvPr id="11" name="Picture 10" descr="IMG_1380.jpg"/>
          <p:cNvPicPr>
            <a:picLocks noChangeAspect="1"/>
          </p:cNvPicPr>
          <p:nvPr/>
        </p:nvPicPr>
        <p:blipFill>
          <a:blip r:embed="rId7" cstate="print"/>
          <a:srcRect l="16393" t="13115"/>
          <a:stretch>
            <a:fillRect/>
          </a:stretch>
        </p:blipFill>
        <p:spPr>
          <a:xfrm>
            <a:off x="5715000" y="533400"/>
            <a:ext cx="3128513" cy="2438400"/>
          </a:xfrm>
          <a:prstGeom prst="rect">
            <a:avLst/>
          </a:prstGeom>
        </p:spPr>
      </p:pic>
    </p:spTree>
  </p:cSld>
  <p:clrMapOvr>
    <a:masterClrMapping/>
  </p:clrMapOvr>
  <p:transition spd="slow" advClick="0" advTm="19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Alvin </a:t>
            </a:r>
            <a:r>
              <a:rPr lang="en-US" sz="44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Fanter</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3" name="Picture 2" descr="Alvin Fanter 1975.jpg"/>
          <p:cNvPicPr>
            <a:picLocks noChangeAspect="1"/>
          </p:cNvPicPr>
          <p:nvPr/>
        </p:nvPicPr>
        <p:blipFill>
          <a:blip r:embed="rId2" cstate="print"/>
          <a:srcRect l="5224"/>
          <a:stretch>
            <a:fillRect/>
          </a:stretch>
        </p:blipFill>
        <p:spPr>
          <a:xfrm>
            <a:off x="228599" y="1219201"/>
            <a:ext cx="3507459" cy="4698525"/>
          </a:xfrm>
          <a:prstGeom prst="ellipse">
            <a:avLst/>
          </a:prstGeom>
          <a:ln>
            <a:noFill/>
          </a:ln>
          <a:effectLst>
            <a:softEdge rad="112500"/>
          </a:effectLst>
        </p:spPr>
      </p:pic>
      <p:sp>
        <p:nvSpPr>
          <p:cNvPr id="4" name="TextBox 3"/>
          <p:cNvSpPr txBox="1"/>
          <p:nvPr/>
        </p:nvSpPr>
        <p:spPr>
          <a:xfrm>
            <a:off x="3962400" y="1295400"/>
            <a:ext cx="4953000" cy="4832092"/>
          </a:xfrm>
          <a:prstGeom prst="rect">
            <a:avLst/>
          </a:prstGeom>
          <a:noFill/>
        </p:spPr>
        <p:txBody>
          <a:bodyPr wrap="square" rtlCol="0">
            <a:spAutoFit/>
          </a:bodyPr>
          <a:lstStyle/>
          <a:p>
            <a:pPr algn="ctr"/>
            <a:r>
              <a:rPr lang="en-US" sz="2200" dirty="0" smtClean="0"/>
              <a:t>Alvin was a member of the Board of Regents of the Lutheran Education Association in 1955. He was also one of the co-signors on the bank note to finance the purchase of the land in Fairmont. </a:t>
            </a:r>
          </a:p>
          <a:p>
            <a:pPr algn="ctr"/>
            <a:r>
              <a:rPr lang="en-US" sz="2200" dirty="0" smtClean="0"/>
              <a:t>An advocate of Lutheran education, he also was a long-time school board member at St. Paul’s Lutheran School, Wilbert. </a:t>
            </a:r>
          </a:p>
          <a:p>
            <a:pPr algn="ctr"/>
            <a:r>
              <a:rPr lang="en-US" sz="2200" dirty="0" smtClean="0"/>
              <a:t>He was the father of Marge Thiesse, grandfather of Faith (95), Lynn (97), Angela (00) and great-grandfather of Michaelah </a:t>
            </a:r>
            <a:r>
              <a:rPr lang="en-US" sz="2200" dirty="0" err="1" smtClean="0"/>
              <a:t>Petrowiak</a:t>
            </a:r>
            <a:r>
              <a:rPr lang="en-US" sz="2200" dirty="0" smtClean="0"/>
              <a:t> (21).</a:t>
            </a:r>
            <a:endParaRPr lang="en-US" sz="2200" dirty="0">
              <a:solidFill>
                <a:srgbClr val="C00000"/>
              </a:solidFill>
            </a:endParaRPr>
          </a:p>
        </p:txBody>
      </p:sp>
      <p:sp>
        <p:nvSpPr>
          <p:cNvPr id="5" name="TextBox 4"/>
          <p:cNvSpPr txBox="1"/>
          <p:nvPr/>
        </p:nvSpPr>
        <p:spPr>
          <a:xfrm>
            <a:off x="609600" y="5867400"/>
            <a:ext cx="2895600" cy="830997"/>
          </a:xfrm>
          <a:prstGeom prst="rect">
            <a:avLst/>
          </a:prstGeom>
          <a:noFill/>
        </p:spPr>
        <p:txBody>
          <a:bodyPr wrap="square" rtlCol="0">
            <a:spAutoFit/>
          </a:bodyPr>
          <a:lstStyle/>
          <a:p>
            <a:r>
              <a:rPr lang="en-US" dirty="0" smtClean="0"/>
              <a:t>July 29, 1917</a:t>
            </a:r>
          </a:p>
          <a:p>
            <a:r>
              <a:rPr lang="en-US" dirty="0" smtClean="0"/>
              <a:t>April 1, 1993</a:t>
            </a:r>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048000" y="5562600"/>
            <a:ext cx="1124712" cy="685800"/>
          </a:xfrm>
          <a:prstGeom prst="rect">
            <a:avLst/>
          </a:prstGeom>
          <a:noFill/>
          <a:ln w="9525" algn="in">
            <a:noFill/>
            <a:miter lim="800000"/>
            <a:headEnd/>
            <a:tailEnd/>
          </a:ln>
          <a:effectLst/>
        </p:spPr>
      </p:pic>
    </p:spTree>
  </p:cSld>
  <p:clrMapOvr>
    <a:masterClrMapping/>
  </p:clrMapOvr>
  <p:transition spd="slow" advClick="0" advTm="30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Scott Garrison</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4114800" y="1214021"/>
            <a:ext cx="4800600" cy="5262979"/>
          </a:xfrm>
          <a:prstGeom prst="rect">
            <a:avLst/>
          </a:prstGeom>
          <a:noFill/>
        </p:spPr>
        <p:txBody>
          <a:bodyPr wrap="square" rtlCol="0">
            <a:spAutoFit/>
          </a:bodyPr>
          <a:lstStyle/>
          <a:p>
            <a:r>
              <a:rPr lang="en-US" dirty="0" smtClean="0"/>
              <a:t>Scott entered MLHS as Sophomore and one of the original 19 students. The transition was a little tough for him, but he jumped right in to MLHS life. He was Class President and Captain of the Basketball Team. He also played Legion baseball and was active in 4-H. He was killed in a farming accident in the summer prior to his Junior year. The Lutheran Activity Center was dedicated in his memory and his basketball jersey was retired.</a:t>
            </a:r>
            <a:endParaRPr lang="en-US" b="1" dirty="0" smtClean="0"/>
          </a:p>
          <a:p>
            <a:endParaRPr lang="en-US" dirty="0"/>
          </a:p>
        </p:txBody>
      </p:sp>
      <p:sp>
        <p:nvSpPr>
          <p:cNvPr id="4" name="TextBox 3"/>
          <p:cNvSpPr txBox="1"/>
          <p:nvPr/>
        </p:nvSpPr>
        <p:spPr>
          <a:xfrm>
            <a:off x="685800" y="6019800"/>
            <a:ext cx="3200400" cy="461665"/>
          </a:xfrm>
          <a:prstGeom prst="rect">
            <a:avLst/>
          </a:prstGeom>
          <a:noFill/>
        </p:spPr>
        <p:txBody>
          <a:bodyPr wrap="square" rtlCol="0">
            <a:spAutoFit/>
          </a:bodyPr>
          <a:lstStyle/>
          <a:p>
            <a:r>
              <a:rPr lang="en-US" dirty="0" smtClean="0"/>
              <a:t>1968-1984</a:t>
            </a:r>
            <a:endParaRPr lang="en-US" b="1" dirty="0"/>
          </a:p>
        </p:txBody>
      </p:sp>
      <p:pic>
        <p:nvPicPr>
          <p:cNvPr id="5" name="Picture 4" descr="Scott Garrison.jpg"/>
          <p:cNvPicPr>
            <a:picLocks noChangeAspect="1"/>
          </p:cNvPicPr>
          <p:nvPr/>
        </p:nvPicPr>
        <p:blipFill>
          <a:blip r:embed="rId2" cstate="print"/>
          <a:stretch>
            <a:fillRect/>
          </a:stretch>
        </p:blipFill>
        <p:spPr>
          <a:xfrm>
            <a:off x="533400" y="1155912"/>
            <a:ext cx="3276600" cy="4637296"/>
          </a:xfrm>
          <a:prstGeom prst="ellipse">
            <a:avLst/>
          </a:prstGeom>
          <a:ln>
            <a:noFill/>
          </a:ln>
          <a:effectLst>
            <a:softEdge rad="112500"/>
          </a:effectLst>
        </p:spPr>
      </p:pic>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352800" y="5867400"/>
            <a:ext cx="1124712" cy="685800"/>
          </a:xfrm>
          <a:prstGeom prst="rect">
            <a:avLst/>
          </a:prstGeom>
          <a:noFill/>
          <a:ln w="9525" algn="in">
            <a:noFill/>
            <a:miter lim="800000"/>
            <a:headEnd/>
            <a:tailEnd/>
          </a:ln>
          <a:effectLst/>
        </p:spPr>
      </p:pic>
    </p:spTree>
  </p:cSld>
  <p:clrMapOvr>
    <a:masterClrMapping/>
  </p:clrMapOvr>
  <p:transition spd="slow" advClick="0" advTm="39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1295400"/>
            <a:ext cx="5257800" cy="4893647"/>
          </a:xfrm>
          <a:prstGeom prst="rect">
            <a:avLst/>
          </a:prstGeom>
          <a:noFill/>
        </p:spPr>
        <p:txBody>
          <a:bodyPr wrap="square" rtlCol="0">
            <a:spAutoFit/>
          </a:bodyPr>
          <a:lstStyle/>
          <a:p>
            <a:r>
              <a:rPr lang="en-US" dirty="0" smtClean="0"/>
              <a:t>Dave Garrison enjoyed life to the fullest. He was a strong man of faith and treasured his family. He was actively involved in the growth of MLHS from the beginning. While losing son Scott in a farming accident was difficult, both Dave and Karen were at peace with choosing MLHS for Scott, knowing his faith was strengthened here. </a:t>
            </a:r>
          </a:p>
          <a:p>
            <a:r>
              <a:rPr lang="en-US" dirty="0" smtClean="0"/>
              <a:t>Dave and Karen were members of the KNIGHT’S Brigade and remembered MLHS with an estate gift.</a:t>
            </a:r>
            <a:endParaRPr lang="en-US" dirty="0"/>
          </a:p>
        </p:txBody>
      </p:sp>
      <p:sp>
        <p:nvSpPr>
          <p:cNvPr id="3" name="TextBox 2"/>
          <p:cNvSpPr txBox="1"/>
          <p:nvPr/>
        </p:nvSpPr>
        <p:spPr>
          <a:xfrm>
            <a:off x="304800" y="5867400"/>
            <a:ext cx="3200400" cy="461665"/>
          </a:xfrm>
          <a:prstGeom prst="rect">
            <a:avLst/>
          </a:prstGeom>
          <a:noFill/>
        </p:spPr>
        <p:txBody>
          <a:bodyPr wrap="square" rtlCol="0">
            <a:spAutoFit/>
          </a:bodyPr>
          <a:lstStyle/>
          <a:p>
            <a:r>
              <a:rPr lang="en-US" dirty="0" smtClean="0"/>
              <a:t>1939-2014</a:t>
            </a:r>
            <a:endParaRPr lang="en-US" b="1" dirty="0"/>
          </a:p>
        </p:txBody>
      </p:sp>
      <p:sp>
        <p:nvSpPr>
          <p:cNvPr id="4" name="Rectangle 3"/>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David Garrison</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5" name="Picture 4" descr="Dave Garrison.jpg"/>
          <p:cNvPicPr>
            <a:picLocks noChangeAspect="1"/>
          </p:cNvPicPr>
          <p:nvPr/>
        </p:nvPicPr>
        <p:blipFill>
          <a:blip r:embed="rId2" cstate="print"/>
          <a:stretch>
            <a:fillRect/>
          </a:stretch>
        </p:blipFill>
        <p:spPr>
          <a:xfrm>
            <a:off x="685800" y="1295400"/>
            <a:ext cx="2514600" cy="4191001"/>
          </a:xfrm>
          <a:prstGeom prst="ellipse">
            <a:avLst/>
          </a:prstGeom>
          <a:ln>
            <a:noFill/>
          </a:ln>
          <a:effectLst>
            <a:softEdge rad="112500"/>
          </a:effectLst>
        </p:spPr>
      </p:pic>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048000" y="5562600"/>
            <a:ext cx="1124712" cy="685800"/>
          </a:xfrm>
          <a:prstGeom prst="rect">
            <a:avLst/>
          </a:prstGeom>
          <a:noFill/>
          <a:ln w="9525" algn="in">
            <a:noFill/>
            <a:miter lim="800000"/>
            <a:headEnd/>
            <a:tailEnd/>
          </a:ln>
          <a:effectLst/>
        </p:spPr>
      </p:pic>
    </p:spTree>
  </p:cSld>
  <p:clrMapOvr>
    <a:masterClrMapping/>
  </p:clrMapOvr>
  <p:transition spd="slow" advClick="0" advTm="39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1219200"/>
            <a:ext cx="5029200" cy="4154984"/>
          </a:xfrm>
          <a:prstGeom prst="rect">
            <a:avLst/>
          </a:prstGeom>
          <a:noFill/>
        </p:spPr>
        <p:txBody>
          <a:bodyPr wrap="square" rtlCol="0">
            <a:spAutoFit/>
          </a:bodyPr>
          <a:lstStyle/>
          <a:p>
            <a:r>
              <a:rPr lang="en-US" dirty="0" smtClean="0"/>
              <a:t>Karen’s quiet, gentle spirit was a living witness of her strong Christian faith. Before marrying Dave, she was Lutheran teacher at St. Paul’s, Wilbert. Her devotion to Lutheran education for all ages was exemplified in her words, giving and volunteerism. Son Tyler graduated in 1991. She was delighted when grand-daughter Katie (18) enrolled at MLHS. </a:t>
            </a:r>
            <a:endParaRPr lang="en-US" dirty="0"/>
          </a:p>
        </p:txBody>
      </p:sp>
      <p:sp>
        <p:nvSpPr>
          <p:cNvPr id="4" name="Rectangle 3"/>
          <p:cNvSpPr/>
          <p:nvPr/>
        </p:nvSpPr>
        <p:spPr>
          <a:xfrm>
            <a:off x="533400" y="5867400"/>
            <a:ext cx="3505200" cy="830997"/>
          </a:xfrm>
          <a:prstGeom prst="rect">
            <a:avLst/>
          </a:prstGeom>
        </p:spPr>
        <p:txBody>
          <a:bodyPr wrap="square">
            <a:spAutoFit/>
          </a:bodyPr>
          <a:lstStyle/>
          <a:p>
            <a:r>
              <a:rPr lang="en-US" dirty="0" smtClean="0"/>
              <a:t>April 7, 1941 </a:t>
            </a:r>
          </a:p>
          <a:p>
            <a:r>
              <a:rPr lang="en-US" dirty="0" smtClean="0"/>
              <a:t>December 11, 2016</a:t>
            </a:r>
            <a:endParaRPr lang="en-US" dirty="0"/>
          </a:p>
        </p:txBody>
      </p:sp>
      <p:pic>
        <p:nvPicPr>
          <p:cNvPr id="7" name="Picture 6" descr="Karen Garrison.jpeg"/>
          <p:cNvPicPr>
            <a:picLocks noChangeAspect="1"/>
          </p:cNvPicPr>
          <p:nvPr/>
        </p:nvPicPr>
        <p:blipFill>
          <a:blip r:embed="rId2" cstate="print"/>
          <a:stretch>
            <a:fillRect/>
          </a:stretch>
        </p:blipFill>
        <p:spPr>
          <a:xfrm>
            <a:off x="609600" y="1143001"/>
            <a:ext cx="3042454" cy="4876800"/>
          </a:xfrm>
          <a:prstGeom prst="ellipse">
            <a:avLst/>
          </a:prstGeom>
          <a:ln>
            <a:noFill/>
          </a:ln>
          <a:effectLst>
            <a:softEdge rad="112500"/>
          </a:effectLst>
        </p:spPr>
      </p:pic>
      <p:sp>
        <p:nvSpPr>
          <p:cNvPr id="8" name="Rectangle 7"/>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Karen Garrison</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276600" y="5562600"/>
            <a:ext cx="1124712" cy="685800"/>
          </a:xfrm>
          <a:prstGeom prst="rect">
            <a:avLst/>
          </a:prstGeom>
          <a:noFill/>
          <a:ln w="9525" algn="in">
            <a:noFill/>
            <a:miter lim="800000"/>
            <a:headEnd/>
            <a:tailEnd/>
          </a:ln>
          <a:effectLst/>
        </p:spPr>
      </p:pic>
    </p:spTree>
  </p:cSld>
  <p:clrMapOvr>
    <a:masterClrMapping/>
  </p:clrMapOvr>
  <p:transition spd="slow" advClick="0" advTm="31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Text Box 6"/>
          <p:cNvSpPr txBox="1">
            <a:spLocks noChangeArrowheads="1"/>
          </p:cNvSpPr>
          <p:nvPr/>
        </p:nvSpPr>
        <p:spPr bwMode="auto">
          <a:xfrm>
            <a:off x="1066800" y="4495800"/>
            <a:ext cx="7010400" cy="1323439"/>
          </a:xfrm>
          <a:prstGeom prst="rect">
            <a:avLst/>
          </a:prstGeom>
          <a:noFill/>
          <a:ln w="9525">
            <a:noFill/>
            <a:miter lim="800000"/>
            <a:headEnd/>
            <a:tailEnd/>
          </a:ln>
          <a:effectLst/>
        </p:spPr>
        <p:txBody>
          <a:bodyPr>
            <a:spAutoFit/>
          </a:bodyPr>
          <a:lstStyle/>
          <a:p>
            <a:pPr>
              <a:spcBef>
                <a:spcPct val="50000"/>
              </a:spcBef>
            </a:pPr>
            <a:r>
              <a:rPr lang="en-US" sz="4000" dirty="0" smtClean="0"/>
              <a:t>1947…The </a:t>
            </a:r>
            <a:r>
              <a:rPr lang="en-US" sz="4000" dirty="0"/>
              <a:t>dream of a Lutheran High School began…</a:t>
            </a:r>
          </a:p>
        </p:txBody>
      </p:sp>
      <p:pic>
        <p:nvPicPr>
          <p:cNvPr id="11274" name="Picture 10" descr="2002 school building outline blk white enhanced"/>
          <p:cNvPicPr>
            <a:picLocks noChangeAspect="1" noChangeArrowheads="1"/>
          </p:cNvPicPr>
          <p:nvPr/>
        </p:nvPicPr>
        <p:blipFill>
          <a:blip r:embed="rId2" cstate="print">
            <a:clrChange>
              <a:clrFrom>
                <a:srgbClr val="FDFDFD"/>
              </a:clrFrom>
              <a:clrTo>
                <a:srgbClr val="FDFDFD">
                  <a:alpha val="0"/>
                </a:srgbClr>
              </a:clrTo>
            </a:clrChange>
            <a:duotone>
              <a:schemeClr val="accent3">
                <a:shade val="45000"/>
                <a:satMod val="135000"/>
              </a:schemeClr>
              <a:prstClr val="white"/>
            </a:duotone>
          </a:blip>
          <a:srcRect t="14319"/>
          <a:stretch>
            <a:fillRect/>
          </a:stretch>
        </p:blipFill>
        <p:spPr bwMode="auto">
          <a:xfrm>
            <a:off x="228600" y="609600"/>
            <a:ext cx="8686800" cy="2123396"/>
          </a:xfrm>
          <a:prstGeom prst="rect">
            <a:avLst/>
          </a:prstGeom>
          <a:noFill/>
          <a:ln w="9525" algn="in">
            <a:noFill/>
            <a:miter lim="800000"/>
            <a:headEnd/>
            <a:tailEnd/>
          </a:ln>
          <a:effectLst/>
        </p:spPr>
      </p:pic>
    </p:spTree>
  </p:cSld>
  <p:clrMapOvr>
    <a:masterClrMapping/>
  </p:clrMapOvr>
  <p:transition spd="slow" advClick="0" advTm="7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Roger Geistfeld</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3886200" y="1295400"/>
            <a:ext cx="5257800" cy="4893647"/>
          </a:xfrm>
          <a:prstGeom prst="rect">
            <a:avLst/>
          </a:prstGeom>
          <a:noFill/>
        </p:spPr>
        <p:txBody>
          <a:bodyPr wrap="square" rtlCol="0">
            <a:spAutoFit/>
          </a:bodyPr>
          <a:lstStyle/>
          <a:p>
            <a:pPr algn="ctr"/>
            <a:r>
              <a:rPr lang="en-US" dirty="0" smtClean="0"/>
              <a:t>Former member of the MLHS Board of Directors and strong Christian leader. </a:t>
            </a:r>
          </a:p>
          <a:p>
            <a:pPr algn="ctr"/>
            <a:endParaRPr lang="en-US" dirty="0" smtClean="0"/>
          </a:p>
          <a:p>
            <a:pPr algn="ctr"/>
            <a:r>
              <a:rPr lang="en-US" dirty="0" smtClean="0"/>
              <a:t>Father of: Melissa (86), </a:t>
            </a:r>
          </a:p>
          <a:p>
            <a:pPr algn="ctr"/>
            <a:r>
              <a:rPr lang="en-US" dirty="0" smtClean="0"/>
              <a:t>Bruce (88), Jonathan (90).</a:t>
            </a:r>
          </a:p>
          <a:p>
            <a:pPr algn="ctr"/>
            <a:endParaRPr lang="en-US" dirty="0" smtClean="0"/>
          </a:p>
          <a:p>
            <a:r>
              <a:rPr lang="en-US" dirty="0" smtClean="0"/>
              <a:t>Grandfather of: Cody (10), Andrew (11), Haley (11), Sam (14), Christina (14), Hanna (17), Sierra (19), </a:t>
            </a:r>
            <a:r>
              <a:rPr lang="en-US" dirty="0" err="1" smtClean="0"/>
              <a:t>Mallery</a:t>
            </a:r>
            <a:r>
              <a:rPr lang="en-US" dirty="0" smtClean="0"/>
              <a:t> (22), Mariah (22) and Harley (25).</a:t>
            </a:r>
          </a:p>
          <a:p>
            <a:r>
              <a:rPr lang="en-US" dirty="0" smtClean="0"/>
              <a:t>Roger’s wife, Linda, continues to support MLHS in many ways. </a:t>
            </a:r>
          </a:p>
        </p:txBody>
      </p:sp>
      <p:pic>
        <p:nvPicPr>
          <p:cNvPr id="4" name="Picture 3" descr="Roger Geistfeld.jpg"/>
          <p:cNvPicPr>
            <a:picLocks noChangeAspect="1"/>
          </p:cNvPicPr>
          <p:nvPr/>
        </p:nvPicPr>
        <p:blipFill>
          <a:blip r:embed="rId2" cstate="print"/>
          <a:srcRect l="6297" t="5357" r="11838"/>
          <a:stretch>
            <a:fillRect/>
          </a:stretch>
        </p:blipFill>
        <p:spPr>
          <a:xfrm>
            <a:off x="304800" y="1143000"/>
            <a:ext cx="3581400" cy="4867031"/>
          </a:xfrm>
          <a:prstGeom prst="ellipse">
            <a:avLst/>
          </a:prstGeom>
          <a:ln>
            <a:noFill/>
          </a:ln>
          <a:effectLst>
            <a:softEdge rad="112500"/>
          </a:effectLst>
        </p:spPr>
      </p:pic>
      <p:sp>
        <p:nvSpPr>
          <p:cNvPr id="5" name="TextBox 4"/>
          <p:cNvSpPr txBox="1"/>
          <p:nvPr/>
        </p:nvSpPr>
        <p:spPr>
          <a:xfrm>
            <a:off x="838200" y="5943600"/>
            <a:ext cx="2509020" cy="1200329"/>
          </a:xfrm>
          <a:prstGeom prst="rect">
            <a:avLst/>
          </a:prstGeom>
          <a:noFill/>
        </p:spPr>
        <p:txBody>
          <a:bodyPr wrap="none" rtlCol="0">
            <a:spAutoFit/>
          </a:bodyPr>
          <a:lstStyle/>
          <a:p>
            <a:r>
              <a:rPr lang="en-US" dirty="0" smtClean="0"/>
              <a:t>September 5, 1935</a:t>
            </a:r>
          </a:p>
          <a:p>
            <a:r>
              <a:rPr lang="en-US" dirty="0" smtClean="0"/>
              <a:t>January 27, 2000</a:t>
            </a:r>
          </a:p>
          <a:p>
            <a:endParaRPr lang="en-US" dirty="0"/>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276600" y="5638800"/>
            <a:ext cx="1124712" cy="685800"/>
          </a:xfrm>
          <a:prstGeom prst="rect">
            <a:avLst/>
          </a:prstGeom>
          <a:noFill/>
          <a:ln w="9525" algn="in">
            <a:noFill/>
            <a:miter lim="800000"/>
            <a:headEnd/>
            <a:tailEnd/>
          </a:ln>
          <a:effectLst/>
        </p:spPr>
      </p:pic>
    </p:spTree>
  </p:cSld>
  <p:clrMapOvr>
    <a:masterClrMapping/>
  </p:clrMapOvr>
  <p:transition spd="slow" advClick="0" advTm="38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Janice (Meyer) Goebel</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5" name="Picture 4" descr="Janice Goebel.jpg"/>
          <p:cNvPicPr>
            <a:picLocks noChangeAspect="1"/>
          </p:cNvPicPr>
          <p:nvPr/>
        </p:nvPicPr>
        <p:blipFill>
          <a:blip r:embed="rId2" cstate="print"/>
          <a:stretch>
            <a:fillRect/>
          </a:stretch>
        </p:blipFill>
        <p:spPr>
          <a:xfrm>
            <a:off x="398903" y="1143000"/>
            <a:ext cx="3787037" cy="5029200"/>
          </a:xfrm>
          <a:prstGeom prst="ellipse">
            <a:avLst/>
          </a:prstGeom>
          <a:ln>
            <a:noFill/>
          </a:ln>
          <a:effectLst>
            <a:softEdge rad="112500"/>
          </a:effectLst>
        </p:spPr>
      </p:pic>
      <p:sp>
        <p:nvSpPr>
          <p:cNvPr id="6" name="Rectangle 5"/>
          <p:cNvSpPr/>
          <p:nvPr/>
        </p:nvSpPr>
        <p:spPr>
          <a:xfrm>
            <a:off x="457200" y="6172200"/>
            <a:ext cx="3505200" cy="461665"/>
          </a:xfrm>
          <a:prstGeom prst="rect">
            <a:avLst/>
          </a:prstGeom>
        </p:spPr>
        <p:txBody>
          <a:bodyPr wrap="square">
            <a:spAutoFit/>
          </a:bodyPr>
          <a:lstStyle/>
          <a:p>
            <a:r>
              <a:rPr lang="en-US" dirty="0" smtClean="0"/>
              <a:t>1941 - 2015</a:t>
            </a:r>
            <a:endParaRPr lang="en-US" dirty="0"/>
          </a:p>
        </p:txBody>
      </p:sp>
      <p:sp>
        <p:nvSpPr>
          <p:cNvPr id="7" name="TextBox 6"/>
          <p:cNvSpPr txBox="1"/>
          <p:nvPr/>
        </p:nvSpPr>
        <p:spPr>
          <a:xfrm>
            <a:off x="4648200" y="1905000"/>
            <a:ext cx="3962400" cy="4154984"/>
          </a:xfrm>
          <a:prstGeom prst="rect">
            <a:avLst/>
          </a:prstGeom>
          <a:noFill/>
        </p:spPr>
        <p:txBody>
          <a:bodyPr wrap="square" rtlCol="0">
            <a:spAutoFit/>
          </a:bodyPr>
          <a:lstStyle/>
          <a:p>
            <a:r>
              <a:rPr lang="en-US" dirty="0" smtClean="0"/>
              <a:t>Janice and her husband, Marvin, believed in Lutheran education. She was a faithful volunteer at both St. Paul Lutheran School, Fairmont and MLHS. Their daughters Debra (89) and Karen (90) attended MLHS. Janice continued volunteering at MLHS for many years after they graduated.</a:t>
            </a:r>
            <a:endParaRPr lang="en-US" dirty="0"/>
          </a:p>
        </p:txBody>
      </p:sp>
      <p:pic>
        <p:nvPicPr>
          <p:cNvPr id="8"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429000" y="5715000"/>
            <a:ext cx="1124712" cy="685800"/>
          </a:xfrm>
          <a:prstGeom prst="rect">
            <a:avLst/>
          </a:prstGeom>
          <a:noFill/>
          <a:ln w="9525" algn="in">
            <a:noFill/>
            <a:miter lim="800000"/>
            <a:headEnd/>
            <a:tailEnd/>
          </a:ln>
          <a:effectLst/>
        </p:spPr>
      </p:pic>
    </p:spTree>
  </p:cSld>
  <p:clrMapOvr>
    <a:masterClrMapping/>
  </p:clrMapOvr>
  <p:transition spd="slow" advClick="0" advTm="32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Chuck Groth</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9" name="Picture 8" descr="Chuck Groth.gif"/>
          <p:cNvPicPr>
            <a:picLocks noChangeAspect="1"/>
          </p:cNvPicPr>
          <p:nvPr/>
        </p:nvPicPr>
        <p:blipFill>
          <a:blip r:embed="rId2" cstate="print"/>
          <a:stretch>
            <a:fillRect/>
          </a:stretch>
        </p:blipFill>
        <p:spPr>
          <a:xfrm>
            <a:off x="260259" y="990600"/>
            <a:ext cx="3660084" cy="5105400"/>
          </a:xfrm>
          <a:prstGeom prst="ellipse">
            <a:avLst/>
          </a:prstGeom>
          <a:ln>
            <a:noFill/>
          </a:ln>
          <a:effectLst>
            <a:softEdge rad="112500"/>
          </a:effectLst>
        </p:spPr>
      </p:pic>
      <p:sp>
        <p:nvSpPr>
          <p:cNvPr id="5" name="TextBox 4"/>
          <p:cNvSpPr txBox="1"/>
          <p:nvPr/>
        </p:nvSpPr>
        <p:spPr>
          <a:xfrm>
            <a:off x="3733800" y="1143000"/>
            <a:ext cx="5257800" cy="5770811"/>
          </a:xfrm>
          <a:prstGeom prst="rect">
            <a:avLst/>
          </a:prstGeom>
          <a:noFill/>
        </p:spPr>
        <p:txBody>
          <a:bodyPr wrap="square" rtlCol="0">
            <a:spAutoFit/>
          </a:bodyPr>
          <a:lstStyle/>
          <a:p>
            <a:r>
              <a:rPr lang="en-US" sz="2300" dirty="0" smtClean="0"/>
              <a:t>Due to Chuck's job, his family moved many times. They were not able to live in a location where their children could attend a Lutheran school. While disappointed the children were never able to go to a Lutheran school, moving to Fairmont changed that, Chuck and Kay were glad to have the opportunity to volunteer at MLHS. Chuck believed in supporting God’s Ministries. He was active in the LLL and the Lutheran Hour Ministries, was an MLHS Delegate from St Paul, Fairmont and served on the MLHS Board of Directors from 2008 until his death.</a:t>
            </a:r>
          </a:p>
          <a:p>
            <a:endParaRPr lang="en-US" dirty="0"/>
          </a:p>
        </p:txBody>
      </p:sp>
      <p:sp>
        <p:nvSpPr>
          <p:cNvPr id="6" name="TextBox 5"/>
          <p:cNvSpPr txBox="1"/>
          <p:nvPr/>
        </p:nvSpPr>
        <p:spPr>
          <a:xfrm>
            <a:off x="762000" y="5943600"/>
            <a:ext cx="2895600" cy="461665"/>
          </a:xfrm>
          <a:prstGeom prst="rect">
            <a:avLst/>
          </a:prstGeom>
          <a:noFill/>
        </p:spPr>
        <p:txBody>
          <a:bodyPr wrap="square" rtlCol="0">
            <a:spAutoFit/>
          </a:bodyPr>
          <a:lstStyle/>
          <a:p>
            <a:r>
              <a:rPr lang="en-US" dirty="0" smtClean="0"/>
              <a:t>1934-2011</a:t>
            </a:r>
            <a:endParaRPr lang="en-US" dirty="0"/>
          </a:p>
        </p:txBody>
      </p:sp>
    </p:spTree>
  </p:cSld>
  <p:clrMapOvr>
    <a:masterClrMapping/>
  </p:clrMapOvr>
  <p:transition spd="slow" advClick="0" advTm="39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Robert Hall</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5" name="Picture 4" descr="Robert Hall.jpg"/>
          <p:cNvPicPr>
            <a:picLocks noChangeAspect="1"/>
          </p:cNvPicPr>
          <p:nvPr/>
        </p:nvPicPr>
        <p:blipFill>
          <a:blip r:embed="rId2" cstate="print"/>
          <a:stretch>
            <a:fillRect/>
          </a:stretch>
        </p:blipFill>
        <p:spPr>
          <a:xfrm>
            <a:off x="228600" y="1143000"/>
            <a:ext cx="3843728" cy="4782276"/>
          </a:xfrm>
          <a:prstGeom prst="ellipse">
            <a:avLst/>
          </a:prstGeom>
          <a:ln>
            <a:noFill/>
          </a:ln>
          <a:effectLst>
            <a:softEdge rad="112500"/>
          </a:effectLst>
        </p:spPr>
      </p:pic>
      <p:sp>
        <p:nvSpPr>
          <p:cNvPr id="6" name="TextBox 5"/>
          <p:cNvSpPr txBox="1"/>
          <p:nvPr/>
        </p:nvSpPr>
        <p:spPr>
          <a:xfrm>
            <a:off x="685800" y="5867400"/>
            <a:ext cx="2895600" cy="830997"/>
          </a:xfrm>
          <a:prstGeom prst="rect">
            <a:avLst/>
          </a:prstGeom>
          <a:noFill/>
        </p:spPr>
        <p:txBody>
          <a:bodyPr wrap="square" rtlCol="0">
            <a:spAutoFit/>
          </a:bodyPr>
          <a:lstStyle/>
          <a:p>
            <a:r>
              <a:rPr lang="en-US" dirty="0" smtClean="0"/>
              <a:t>March 19, 1946</a:t>
            </a:r>
          </a:p>
          <a:p>
            <a:r>
              <a:rPr lang="en-US" smtClean="0"/>
              <a:t>September 26, </a:t>
            </a:r>
            <a:r>
              <a:rPr lang="en-US" dirty="0" smtClean="0"/>
              <a:t>2015</a:t>
            </a:r>
            <a:endParaRPr lang="en-US" dirty="0"/>
          </a:p>
        </p:txBody>
      </p:sp>
      <p:sp>
        <p:nvSpPr>
          <p:cNvPr id="8" name="TextBox 7"/>
          <p:cNvSpPr txBox="1"/>
          <p:nvPr/>
        </p:nvSpPr>
        <p:spPr>
          <a:xfrm>
            <a:off x="4343400" y="1143000"/>
            <a:ext cx="4419600" cy="5262979"/>
          </a:xfrm>
          <a:prstGeom prst="rect">
            <a:avLst/>
          </a:prstGeom>
          <a:noFill/>
        </p:spPr>
        <p:txBody>
          <a:bodyPr wrap="square" rtlCol="0">
            <a:spAutoFit/>
          </a:bodyPr>
          <a:lstStyle/>
          <a:p>
            <a:r>
              <a:rPr lang="en-US" dirty="0" smtClean="0"/>
              <a:t>Robert was a big proponent of Christian education. He was honored to serve as the first President on the Board of Directors at MLHS. Both Bob and his wife, Pat, were instrumental in getting the school up and running in 1983. They remained involved after children Heather (88) and Ryan (90) graduated. Grandchildren who were/are MLHS students are Andrea (14), Tyler (15), Jordan (20) and Alyssa (22).</a:t>
            </a:r>
            <a:endParaRPr lang="en-US" dirty="0"/>
          </a:p>
        </p:txBody>
      </p:sp>
      <p:pic>
        <p:nvPicPr>
          <p:cNvPr id="7"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218688" y="5562600"/>
            <a:ext cx="1124712" cy="685800"/>
          </a:xfrm>
          <a:prstGeom prst="rect">
            <a:avLst/>
          </a:prstGeom>
          <a:noFill/>
          <a:ln w="9525" algn="in">
            <a:noFill/>
            <a:miter lim="800000"/>
            <a:headEnd/>
            <a:tailEnd/>
          </a:ln>
          <a:effectLst/>
        </p:spPr>
      </p:pic>
    </p:spTree>
  </p:cSld>
  <p:clrMapOvr>
    <a:masterClrMapping/>
  </p:clrMapOvr>
  <p:transition spd="slow" advClick="0" advTm="39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4953000"/>
            <a:ext cx="8229600" cy="1569660"/>
          </a:xfrm>
          <a:prstGeom prst="rect">
            <a:avLst/>
          </a:prstGeom>
          <a:noFill/>
        </p:spPr>
        <p:txBody>
          <a:bodyPr wrap="square" rtlCol="0">
            <a:spAutoFit/>
          </a:bodyPr>
          <a:lstStyle/>
          <a:p>
            <a:r>
              <a:rPr lang="en-US" dirty="0" smtClean="0"/>
              <a:t>In 2014 Principal Steinhaus and Robert Hall recorded an “Our Story Making a Difference” video about the history and purpose of the MLHS Ministry. It can be viewed at </a:t>
            </a:r>
            <a:r>
              <a:rPr lang="en-US" dirty="0" smtClean="0">
                <a:hlinkClick r:id="rId2"/>
              </a:rPr>
              <a:t>www.martinlutherhs.com</a:t>
            </a:r>
            <a:r>
              <a:rPr lang="en-US" dirty="0" smtClean="0"/>
              <a:t> and on YouTube. </a:t>
            </a:r>
            <a:endParaRPr lang="en-US" dirty="0"/>
          </a:p>
        </p:txBody>
      </p:sp>
      <p:pic>
        <p:nvPicPr>
          <p:cNvPr id="1027" name="Picture 3"/>
          <p:cNvPicPr>
            <a:picLocks noChangeAspect="1" noChangeArrowheads="1"/>
          </p:cNvPicPr>
          <p:nvPr/>
        </p:nvPicPr>
        <p:blipFill>
          <a:blip r:embed="rId3" cstate="print"/>
          <a:srcRect b="18338"/>
          <a:stretch>
            <a:fillRect/>
          </a:stretch>
        </p:blipFill>
        <p:spPr bwMode="auto">
          <a:xfrm>
            <a:off x="228600" y="152400"/>
            <a:ext cx="8324850" cy="4648200"/>
          </a:xfrm>
          <a:prstGeom prst="rect">
            <a:avLst/>
          </a:prstGeom>
          <a:noFill/>
          <a:ln w="9525">
            <a:noFill/>
            <a:miter lim="800000"/>
            <a:headEnd/>
            <a:tailEnd/>
          </a:ln>
        </p:spPr>
      </p:pic>
    </p:spTree>
  </p:cSld>
  <p:clrMapOvr>
    <a:masterClrMapping/>
  </p:clrMapOvr>
  <p:transition spd="slow" advClick="0" advTm="10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52400"/>
            <a:ext cx="8915400" cy="661720"/>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37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a:t>
            </a:r>
            <a:r>
              <a:rPr lang="en-US" sz="37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Luverne</a:t>
            </a:r>
            <a:r>
              <a:rPr lang="en-US" sz="37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en-US" sz="37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Herky</a:t>
            </a:r>
            <a:r>
              <a:rPr lang="en-US" sz="37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Halverson</a:t>
            </a:r>
            <a:endParaRPr lang="en-US" sz="37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4114800" y="1447800"/>
            <a:ext cx="4648200" cy="4524315"/>
          </a:xfrm>
          <a:prstGeom prst="rect">
            <a:avLst/>
          </a:prstGeom>
          <a:noFill/>
        </p:spPr>
        <p:txBody>
          <a:bodyPr wrap="square" rtlCol="0">
            <a:spAutoFit/>
          </a:bodyPr>
          <a:lstStyle/>
          <a:p>
            <a:r>
              <a:rPr lang="en-US" dirty="0" err="1" smtClean="0"/>
              <a:t>Luverne</a:t>
            </a:r>
            <a:r>
              <a:rPr lang="en-US" dirty="0" smtClean="0"/>
              <a:t> "</a:t>
            </a:r>
            <a:r>
              <a:rPr lang="en-US" dirty="0" err="1" smtClean="0"/>
              <a:t>Herky</a:t>
            </a:r>
            <a:r>
              <a:rPr lang="en-US" dirty="0" smtClean="0"/>
              <a:t>" Halverson was proud knowing all his grandchildren would attend MLHS. He showed support by attending as many fundraisers as able, especially the auctions which he thoroughly enjoyed. </a:t>
            </a:r>
          </a:p>
          <a:p>
            <a:r>
              <a:rPr lang="en-US" dirty="0" smtClean="0"/>
              <a:t>Grandchildren who are MLHS graduates are Hayley (Koeritz) Luther (09), Mason Koeritz (13), Lindsey (Halverson) </a:t>
            </a:r>
            <a:r>
              <a:rPr lang="en-US" dirty="0" err="1" smtClean="0"/>
              <a:t>O’Loughlin</a:t>
            </a:r>
            <a:r>
              <a:rPr lang="en-US" dirty="0" smtClean="0"/>
              <a:t> (99) and Lance Halverson (05). </a:t>
            </a:r>
            <a:endParaRPr lang="en-US" dirty="0"/>
          </a:p>
        </p:txBody>
      </p:sp>
      <p:pic>
        <p:nvPicPr>
          <p:cNvPr id="5" name="Picture 4" descr="Herky Halverson.jpg"/>
          <p:cNvPicPr>
            <a:picLocks noChangeAspect="1"/>
          </p:cNvPicPr>
          <p:nvPr/>
        </p:nvPicPr>
        <p:blipFill>
          <a:blip r:embed="rId2" cstate="print"/>
          <a:stretch>
            <a:fillRect/>
          </a:stretch>
        </p:blipFill>
        <p:spPr>
          <a:xfrm>
            <a:off x="533400" y="990600"/>
            <a:ext cx="3200400" cy="4819426"/>
          </a:xfrm>
          <a:prstGeom prst="ellipse">
            <a:avLst/>
          </a:prstGeom>
          <a:ln>
            <a:noFill/>
          </a:ln>
          <a:effectLst>
            <a:softEdge rad="112500"/>
          </a:effectLst>
        </p:spPr>
      </p:pic>
      <p:sp>
        <p:nvSpPr>
          <p:cNvPr id="6" name="TextBox 5"/>
          <p:cNvSpPr txBox="1"/>
          <p:nvPr/>
        </p:nvSpPr>
        <p:spPr>
          <a:xfrm>
            <a:off x="685800" y="6019800"/>
            <a:ext cx="2743200" cy="461665"/>
          </a:xfrm>
          <a:prstGeom prst="rect">
            <a:avLst/>
          </a:prstGeom>
          <a:noFill/>
        </p:spPr>
        <p:txBody>
          <a:bodyPr wrap="square" rtlCol="0">
            <a:spAutoFit/>
          </a:bodyPr>
          <a:lstStyle/>
          <a:p>
            <a:r>
              <a:rPr lang="en-US" dirty="0" smtClean="0"/>
              <a:t>1921-2008</a:t>
            </a:r>
            <a:endParaRPr lang="en-US" dirty="0"/>
          </a:p>
        </p:txBody>
      </p:sp>
      <p:pic>
        <p:nvPicPr>
          <p:cNvPr id="7"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048000" y="5562600"/>
            <a:ext cx="1124712" cy="685800"/>
          </a:xfrm>
          <a:prstGeom prst="rect">
            <a:avLst/>
          </a:prstGeom>
          <a:noFill/>
          <a:ln w="9525" algn="in">
            <a:noFill/>
            <a:miter lim="800000"/>
            <a:headEnd/>
            <a:tailEnd/>
          </a:ln>
          <a:effectLst/>
        </p:spPr>
      </p:pic>
    </p:spTree>
  </p:cSld>
  <p:clrMapOvr>
    <a:masterClrMapping/>
  </p:clrMapOvr>
  <p:transition spd="slow" advClick="0" advTm="32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81000"/>
            <a:ext cx="8915400" cy="1323439"/>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a:t>
            </a:r>
          </a:p>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Rev. Vernon </a:t>
            </a: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Harley</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3" name="Picture 2" descr="Rev Vernon and Lorine Harley.PNG"/>
          <p:cNvPicPr>
            <a:picLocks noChangeAspect="1"/>
          </p:cNvPicPr>
          <p:nvPr/>
        </p:nvPicPr>
        <p:blipFill>
          <a:blip r:embed="rId2" cstate="print"/>
          <a:stretch>
            <a:fillRect/>
          </a:stretch>
        </p:blipFill>
        <p:spPr>
          <a:xfrm>
            <a:off x="457200" y="1905000"/>
            <a:ext cx="2590800" cy="4794469"/>
          </a:xfrm>
          <a:prstGeom prst="ellipse">
            <a:avLst/>
          </a:prstGeom>
          <a:ln>
            <a:noFill/>
          </a:ln>
          <a:effectLst>
            <a:softEdge rad="112500"/>
          </a:effectLst>
        </p:spPr>
      </p:pic>
      <p:sp>
        <p:nvSpPr>
          <p:cNvPr id="5" name="TextBox 4"/>
          <p:cNvSpPr txBox="1"/>
          <p:nvPr/>
        </p:nvSpPr>
        <p:spPr>
          <a:xfrm>
            <a:off x="3810000" y="1828800"/>
            <a:ext cx="5181600" cy="4893647"/>
          </a:xfrm>
          <a:prstGeom prst="rect">
            <a:avLst/>
          </a:prstGeom>
          <a:noFill/>
        </p:spPr>
        <p:txBody>
          <a:bodyPr wrap="square" rtlCol="0">
            <a:spAutoFit/>
          </a:bodyPr>
          <a:lstStyle/>
          <a:p>
            <a:r>
              <a:rPr lang="en-US" dirty="0" smtClean="0"/>
              <a:t>Rev. Vernon H. Harley</a:t>
            </a:r>
          </a:p>
          <a:p>
            <a:r>
              <a:rPr lang="en-US" dirty="0" smtClean="0"/>
              <a:t>August 4, 1917-June 4, 2006</a:t>
            </a:r>
          </a:p>
          <a:p>
            <a:endParaRPr lang="en-US" sz="1400" dirty="0" smtClean="0"/>
          </a:p>
          <a:p>
            <a:r>
              <a:rPr lang="en-US" dirty="0" smtClean="0"/>
              <a:t>Rev. </a:t>
            </a:r>
            <a:r>
              <a:rPr lang="en-US" dirty="0" smtClean="0"/>
              <a:t>Harley </a:t>
            </a:r>
            <a:r>
              <a:rPr lang="en-US" dirty="0" smtClean="0"/>
              <a:t>was </a:t>
            </a:r>
            <a:r>
              <a:rPr lang="en-US" dirty="0" smtClean="0"/>
              <a:t>loyal </a:t>
            </a:r>
            <a:r>
              <a:rPr lang="en-US" dirty="0" smtClean="0"/>
              <a:t>supporter </a:t>
            </a:r>
            <a:r>
              <a:rPr lang="en-US" dirty="0" smtClean="0"/>
              <a:t>of Lutheran education for all ages. </a:t>
            </a:r>
            <a:r>
              <a:rPr lang="en-US" dirty="0" smtClean="0"/>
              <a:t>He</a:t>
            </a:r>
            <a:r>
              <a:rPr lang="en-US" dirty="0" smtClean="0"/>
              <a:t> </a:t>
            </a:r>
            <a:r>
              <a:rPr lang="en-US" dirty="0" smtClean="0"/>
              <a:t>served at St. Paul Lutheran Church and School, Fairmont from 1964 to 1987. He taught German, Spanish and Religion at MLHS and was a strong spiritual leader there for many years. </a:t>
            </a:r>
            <a:r>
              <a:rPr lang="en-US" dirty="0" smtClean="0"/>
              <a:t>Both Rev. and Mrs. Harley</a:t>
            </a:r>
            <a:r>
              <a:rPr lang="en-US" dirty="0" smtClean="0"/>
              <a:t> </a:t>
            </a:r>
            <a:r>
              <a:rPr lang="en-US" dirty="0" smtClean="0"/>
              <a:t>gave generously of their time, talents and treasures to grow God’s Ministries.</a:t>
            </a:r>
            <a:endParaRPr lang="en-US" dirty="0"/>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2590800" y="5715000"/>
            <a:ext cx="1124712" cy="685800"/>
          </a:xfrm>
          <a:prstGeom prst="rect">
            <a:avLst/>
          </a:prstGeom>
          <a:noFill/>
          <a:ln w="9525" algn="in">
            <a:noFill/>
            <a:miter lim="800000"/>
            <a:headEnd/>
            <a:tailEnd/>
          </a:ln>
          <a:effectLst/>
        </p:spPr>
      </p:pic>
    </p:spTree>
  </p:cSld>
  <p:clrMapOvr>
    <a:masterClrMapping/>
  </p:clrMapOvr>
  <p:transition spd="slow" advClick="0" advTm="30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661720"/>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37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a:t>
            </a:r>
            <a:r>
              <a:rPr lang="en-US" sz="37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Luverna</a:t>
            </a:r>
            <a:r>
              <a:rPr lang="en-US" sz="37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Hartmann</a:t>
            </a:r>
            <a:endParaRPr lang="en-US" sz="37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3" name="Picture 2" descr="Luverna Hartmann.jpg"/>
          <p:cNvPicPr>
            <a:picLocks noChangeAspect="1"/>
          </p:cNvPicPr>
          <p:nvPr/>
        </p:nvPicPr>
        <p:blipFill>
          <a:blip r:embed="rId2" cstate="print"/>
          <a:stretch>
            <a:fillRect/>
          </a:stretch>
        </p:blipFill>
        <p:spPr>
          <a:xfrm>
            <a:off x="381000" y="1219200"/>
            <a:ext cx="3962400" cy="3962400"/>
          </a:xfrm>
          <a:prstGeom prst="ellipse">
            <a:avLst/>
          </a:prstGeom>
          <a:ln>
            <a:noFill/>
          </a:ln>
          <a:effectLst>
            <a:softEdge rad="112500"/>
          </a:effectLst>
        </p:spPr>
      </p:pic>
      <p:sp>
        <p:nvSpPr>
          <p:cNvPr id="4" name="TextBox 3"/>
          <p:cNvSpPr txBox="1"/>
          <p:nvPr/>
        </p:nvSpPr>
        <p:spPr>
          <a:xfrm>
            <a:off x="4648200" y="1371600"/>
            <a:ext cx="4191000" cy="4893647"/>
          </a:xfrm>
          <a:prstGeom prst="rect">
            <a:avLst/>
          </a:prstGeom>
          <a:noFill/>
        </p:spPr>
        <p:txBody>
          <a:bodyPr wrap="square" rtlCol="0">
            <a:spAutoFit/>
          </a:bodyPr>
          <a:lstStyle/>
          <a:p>
            <a:r>
              <a:rPr lang="en-US" dirty="0" err="1" smtClean="0"/>
              <a:t>Luverna</a:t>
            </a:r>
            <a:r>
              <a:rPr lang="en-US" dirty="0" smtClean="0"/>
              <a:t>, and her husband Wilbert, were faithful supporters of the MLHS Ministry. They both volunteered with </a:t>
            </a:r>
            <a:r>
              <a:rPr lang="en-US" dirty="0" err="1" smtClean="0"/>
              <a:t>KnightLight</a:t>
            </a:r>
            <a:r>
              <a:rPr lang="en-US" dirty="0" smtClean="0"/>
              <a:t> mailings and helped with the rummage sale. They loved attending MLHS events and giving to the school. </a:t>
            </a:r>
            <a:r>
              <a:rPr lang="en-US" dirty="0" err="1" smtClean="0"/>
              <a:t>Luverna</a:t>
            </a:r>
            <a:r>
              <a:rPr lang="en-US" dirty="0" smtClean="0"/>
              <a:t> remembered MLHS in her estate plans and designated that her memorials be directed to the school.</a:t>
            </a:r>
            <a:endParaRPr lang="en-US" dirty="0"/>
          </a:p>
        </p:txBody>
      </p:sp>
      <p:sp>
        <p:nvSpPr>
          <p:cNvPr id="5" name="TextBox 4"/>
          <p:cNvSpPr txBox="1"/>
          <p:nvPr/>
        </p:nvSpPr>
        <p:spPr>
          <a:xfrm>
            <a:off x="990600" y="5334000"/>
            <a:ext cx="2438400" cy="830997"/>
          </a:xfrm>
          <a:prstGeom prst="rect">
            <a:avLst/>
          </a:prstGeom>
          <a:noFill/>
        </p:spPr>
        <p:txBody>
          <a:bodyPr wrap="square" rtlCol="0">
            <a:spAutoFit/>
          </a:bodyPr>
          <a:lstStyle/>
          <a:p>
            <a:r>
              <a:rPr lang="en-US" dirty="0" smtClean="0"/>
              <a:t>February 21, 1921</a:t>
            </a:r>
          </a:p>
          <a:p>
            <a:r>
              <a:rPr lang="en-US" dirty="0" smtClean="0"/>
              <a:t>August 31, 2018</a:t>
            </a:r>
            <a:endParaRPr lang="en-US" dirty="0"/>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581400" y="5715000"/>
            <a:ext cx="1124712" cy="685800"/>
          </a:xfrm>
          <a:prstGeom prst="rect">
            <a:avLst/>
          </a:prstGeom>
          <a:noFill/>
          <a:ln w="9525" algn="in">
            <a:noFill/>
            <a:miter lim="800000"/>
            <a:headEnd/>
            <a:tailEnd/>
          </a:ln>
          <a:effectLst/>
        </p:spPr>
      </p:pic>
    </p:spTree>
  </p:cSld>
  <p:clrMapOvr>
    <a:masterClrMapping/>
  </p:clrMapOvr>
  <p:transition spd="slow" advClick="0" advTm="32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Rev. Otto F. </a:t>
            </a:r>
            <a:r>
              <a:rPr lang="en-US" sz="40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Hinrichs</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381000" y="6019800"/>
            <a:ext cx="3048000" cy="461665"/>
          </a:xfrm>
          <a:prstGeom prst="rect">
            <a:avLst/>
          </a:prstGeom>
          <a:noFill/>
        </p:spPr>
        <p:txBody>
          <a:bodyPr wrap="square" rtlCol="0">
            <a:spAutoFit/>
          </a:bodyPr>
          <a:lstStyle/>
          <a:p>
            <a:r>
              <a:rPr lang="en-US" dirty="0" smtClean="0"/>
              <a:t>1905-1991</a:t>
            </a:r>
            <a:endParaRPr lang="en-US" dirty="0"/>
          </a:p>
        </p:txBody>
      </p:sp>
      <p:sp>
        <p:nvSpPr>
          <p:cNvPr id="4" name="TextBox 3"/>
          <p:cNvSpPr txBox="1"/>
          <p:nvPr/>
        </p:nvSpPr>
        <p:spPr>
          <a:xfrm>
            <a:off x="4419600" y="1295400"/>
            <a:ext cx="4419600" cy="4893647"/>
          </a:xfrm>
          <a:prstGeom prst="rect">
            <a:avLst/>
          </a:prstGeom>
          <a:noFill/>
        </p:spPr>
        <p:txBody>
          <a:bodyPr wrap="square" rtlCol="0">
            <a:spAutoFit/>
          </a:bodyPr>
          <a:lstStyle/>
          <a:p>
            <a:r>
              <a:rPr lang="en-US" dirty="0" smtClean="0"/>
              <a:t>Rev. </a:t>
            </a:r>
            <a:r>
              <a:rPr lang="en-US" dirty="0" err="1" smtClean="0"/>
              <a:t>Hinrichs</a:t>
            </a:r>
            <a:r>
              <a:rPr lang="en-US" dirty="0" smtClean="0"/>
              <a:t> served as pastor at St. Paul’s Lutheran Church , Truman from 1951 to 1974. He was a voice of leadership in support of Lutheran schools. Rev. </a:t>
            </a:r>
            <a:r>
              <a:rPr lang="en-US" dirty="0" err="1" smtClean="0"/>
              <a:t>Hinrichs</a:t>
            </a:r>
            <a:r>
              <a:rPr lang="en-US" dirty="0" smtClean="0"/>
              <a:t> was a member of the Lutheran Education Association Board of Regents who signed the articles of incorporation in 1959. St. Paul’s Lutheran Church and School purchased a Memory Leaf in his memory.</a:t>
            </a:r>
            <a:endParaRPr lang="en-US" dirty="0"/>
          </a:p>
        </p:txBody>
      </p:sp>
      <p:pic>
        <p:nvPicPr>
          <p:cNvPr id="5" name="Picture 4" descr="O. F. Hinrichs.jpg"/>
          <p:cNvPicPr>
            <a:picLocks noChangeAspect="1"/>
          </p:cNvPicPr>
          <p:nvPr/>
        </p:nvPicPr>
        <p:blipFill>
          <a:blip r:embed="rId2" cstate="print"/>
          <a:stretch>
            <a:fillRect/>
          </a:stretch>
        </p:blipFill>
        <p:spPr>
          <a:xfrm>
            <a:off x="381000" y="990600"/>
            <a:ext cx="2977670" cy="4800600"/>
          </a:xfrm>
          <a:prstGeom prst="ellipse">
            <a:avLst/>
          </a:prstGeom>
          <a:ln>
            <a:noFill/>
          </a:ln>
          <a:effectLst>
            <a:softEdge rad="112500"/>
          </a:effectLst>
        </p:spPr>
      </p:pic>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048000" y="5562600"/>
            <a:ext cx="1124712" cy="685800"/>
          </a:xfrm>
          <a:prstGeom prst="rect">
            <a:avLst/>
          </a:prstGeom>
          <a:noFill/>
          <a:ln w="9525" algn="in">
            <a:noFill/>
            <a:miter lim="800000"/>
            <a:headEnd/>
            <a:tailEnd/>
          </a:ln>
          <a:effectLst/>
        </p:spPr>
      </p:pic>
    </p:spTree>
  </p:cSld>
  <p:clrMapOvr>
    <a:masterClrMapping/>
  </p:clrMapOvr>
  <p:transition spd="slow" advClick="0" advTm="31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Loretta Hintz</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4" name="TextBox 3"/>
          <p:cNvSpPr txBox="1"/>
          <p:nvPr/>
        </p:nvSpPr>
        <p:spPr>
          <a:xfrm>
            <a:off x="685800" y="6019800"/>
            <a:ext cx="2743200" cy="461665"/>
          </a:xfrm>
          <a:prstGeom prst="rect">
            <a:avLst/>
          </a:prstGeom>
          <a:noFill/>
        </p:spPr>
        <p:txBody>
          <a:bodyPr wrap="square" rtlCol="0">
            <a:spAutoFit/>
          </a:bodyPr>
          <a:lstStyle/>
          <a:p>
            <a:r>
              <a:rPr lang="en-US" dirty="0" smtClean="0"/>
              <a:t>1934-1991</a:t>
            </a:r>
            <a:endParaRPr lang="en-US" dirty="0"/>
          </a:p>
        </p:txBody>
      </p:sp>
      <p:sp>
        <p:nvSpPr>
          <p:cNvPr id="5" name="TextBox 4"/>
          <p:cNvSpPr txBox="1"/>
          <p:nvPr/>
        </p:nvSpPr>
        <p:spPr>
          <a:xfrm>
            <a:off x="4114800" y="1143000"/>
            <a:ext cx="4648200" cy="5262979"/>
          </a:xfrm>
          <a:prstGeom prst="rect">
            <a:avLst/>
          </a:prstGeom>
          <a:noFill/>
        </p:spPr>
        <p:txBody>
          <a:bodyPr wrap="square" rtlCol="0">
            <a:spAutoFit/>
          </a:bodyPr>
          <a:lstStyle/>
          <a:p>
            <a:r>
              <a:rPr lang="en-US" dirty="0" smtClean="0"/>
              <a:t>Loretta Hintz was a bubbly, kind lady who made everyone around her feel happy. When daughter Naomi (90) attended MLHS, Loretta worked in the concession stand, helped with rummage sales and assisted wherever needed. Unfortunately, she left us before she could delight in having her grandchildren attend MLHS. Leimer children: Tom (01), </a:t>
            </a:r>
          </a:p>
          <a:p>
            <a:r>
              <a:rPr lang="en-US" dirty="0" smtClean="0"/>
              <a:t>Katie (05) and Joe (08); and Bremer girls: Leslie (04), Elizabeth (07), </a:t>
            </a:r>
            <a:r>
              <a:rPr lang="en-US" dirty="0" err="1" smtClean="0"/>
              <a:t>Aly</a:t>
            </a:r>
            <a:r>
              <a:rPr lang="en-US" dirty="0" smtClean="0"/>
              <a:t> (11). </a:t>
            </a:r>
            <a:endParaRPr lang="en-US" dirty="0"/>
          </a:p>
        </p:txBody>
      </p:sp>
      <p:pic>
        <p:nvPicPr>
          <p:cNvPr id="6" name="Picture 5" descr="Loretta Hintz edited  2.png"/>
          <p:cNvPicPr>
            <a:picLocks noChangeAspect="1"/>
          </p:cNvPicPr>
          <p:nvPr/>
        </p:nvPicPr>
        <p:blipFill>
          <a:blip r:embed="rId2" cstate="print"/>
          <a:stretch>
            <a:fillRect/>
          </a:stretch>
        </p:blipFill>
        <p:spPr>
          <a:xfrm>
            <a:off x="228600" y="1219200"/>
            <a:ext cx="3818849" cy="4800600"/>
          </a:xfrm>
          <a:prstGeom prst="ellipse">
            <a:avLst/>
          </a:prstGeom>
          <a:ln>
            <a:noFill/>
          </a:ln>
          <a:effectLst>
            <a:softEdge rad="112500"/>
          </a:effectLst>
        </p:spPr>
      </p:pic>
      <p:pic>
        <p:nvPicPr>
          <p:cNvPr id="7"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048000" y="5562600"/>
            <a:ext cx="1124712" cy="685800"/>
          </a:xfrm>
          <a:prstGeom prst="rect">
            <a:avLst/>
          </a:prstGeom>
          <a:noFill/>
          <a:ln w="9525" algn="in">
            <a:noFill/>
            <a:miter lim="800000"/>
            <a:headEnd/>
            <a:tailEnd/>
          </a:ln>
          <a:effectLst/>
        </p:spPr>
      </p:pic>
    </p:spTree>
  </p:cSld>
  <p:clrMapOvr>
    <a:masterClrMapping/>
  </p:clrMapOvr>
  <p:transition spd="slow" advClick="0" advTm="37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914400" y="1524000"/>
            <a:ext cx="7315200" cy="5029200"/>
          </a:xfrm>
          <a:prstGeom prst="rect">
            <a:avLst/>
          </a:prstGeom>
          <a:gradFill rotWithShape="1">
            <a:gsLst>
              <a:gs pos="0">
                <a:srgbClr val="FFFFFF"/>
              </a:gs>
              <a:gs pos="100000">
                <a:srgbClr val="99CCFF"/>
              </a:gs>
            </a:gsLst>
            <a:path path="shape">
              <a:fillToRect l="50000" t="50000" r="50000" b="50000"/>
            </a:path>
          </a:gradFill>
          <a:ln w="1270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66"/>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We give thanks to God always for all of you,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constantly mentioning you in our prayers,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remembering before our God and Father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your work of faith and labor of love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and steadfastness of hope in our Lord Jesus Christ.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For we know, brothers loved by God, that He has chosen you,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because our gospel came to you not only in word,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but also in power and in the Holy Spirit and with full conviction.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You know what kind of men we proved to be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among you for your sake.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And you became imitators of us and of the Lord,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for you received the word in much affliction,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with the joy of the Holy Spirit,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so that you became an example to all the believers.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000066"/>
                </a:solidFill>
                <a:effectLst/>
                <a:latin typeface="Times New Roman" pitchFamily="18" charset="0"/>
                <a:cs typeface="Arial" pitchFamily="34" charset="0"/>
              </a:rPr>
              <a:t> 1 Thessalonians 1:2-7</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1741551" y="457200"/>
            <a:ext cx="4987263" cy="1015663"/>
          </a:xfrm>
          <a:prstGeom prst="rect">
            <a:avLst/>
          </a:prstGeom>
          <a:noFill/>
        </p:spPr>
        <p:txBody>
          <a:bodyPr wrap="none" lIns="91440" tIns="45720" rIns="91440" bIns="45720">
            <a:spAutoFit/>
          </a:bodyPr>
          <a:lstStyle/>
          <a:p>
            <a:pPr algn="ctr"/>
            <a:r>
              <a:rPr lang="en-US" sz="60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Edwardian Script ITC" pitchFamily="66" charset="0"/>
              </a:rPr>
              <a:t>In Loving Memory</a:t>
            </a:r>
            <a:endParaRPr lang="en-US" sz="60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advClick="0" advTm="39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Rev. Robert Hintz</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3" name="Picture 2" descr="FullSizeRender.jpg"/>
          <p:cNvPicPr>
            <a:picLocks noChangeAspect="1"/>
          </p:cNvPicPr>
          <p:nvPr/>
        </p:nvPicPr>
        <p:blipFill>
          <a:blip r:embed="rId2" cstate="print"/>
          <a:stretch>
            <a:fillRect/>
          </a:stretch>
        </p:blipFill>
        <p:spPr>
          <a:xfrm>
            <a:off x="381000" y="1219200"/>
            <a:ext cx="3657600" cy="4876800"/>
          </a:xfrm>
          <a:prstGeom prst="ellipse">
            <a:avLst/>
          </a:prstGeom>
          <a:ln>
            <a:noFill/>
          </a:ln>
          <a:effectLst>
            <a:softEdge rad="112500"/>
          </a:effectLst>
        </p:spPr>
      </p:pic>
      <p:sp>
        <p:nvSpPr>
          <p:cNvPr id="4" name="TextBox 3"/>
          <p:cNvSpPr txBox="1"/>
          <p:nvPr/>
        </p:nvSpPr>
        <p:spPr>
          <a:xfrm>
            <a:off x="4343400" y="1143000"/>
            <a:ext cx="4419600" cy="4893647"/>
          </a:xfrm>
          <a:prstGeom prst="rect">
            <a:avLst/>
          </a:prstGeom>
          <a:noFill/>
        </p:spPr>
        <p:txBody>
          <a:bodyPr wrap="square" rtlCol="0">
            <a:spAutoFit/>
          </a:bodyPr>
          <a:lstStyle/>
          <a:p>
            <a:r>
              <a:rPr lang="en-US" dirty="0" smtClean="0"/>
              <a:t>Pastor Hintz first began his church work career as a Lutheran school teacher. As pastor at St. Paul’s, Wilbert he strongly supported their church’s school and MLHS. He served on the MLHS Board of Directors from 1985-1987. He was a vocal fan at athletic contests. In 1991 he donated funds toward the new bleachers for the Lutheran Activity Center in memory of his wife, Loretta.</a:t>
            </a:r>
            <a:endParaRPr lang="en-US" dirty="0"/>
          </a:p>
        </p:txBody>
      </p:sp>
      <p:sp>
        <p:nvSpPr>
          <p:cNvPr id="5" name="TextBox 4"/>
          <p:cNvSpPr txBox="1"/>
          <p:nvPr/>
        </p:nvSpPr>
        <p:spPr>
          <a:xfrm>
            <a:off x="609600" y="6091535"/>
            <a:ext cx="3124200" cy="461665"/>
          </a:xfrm>
          <a:prstGeom prst="rect">
            <a:avLst/>
          </a:prstGeom>
          <a:noFill/>
        </p:spPr>
        <p:txBody>
          <a:bodyPr wrap="square" rtlCol="0">
            <a:spAutoFit/>
          </a:bodyPr>
          <a:lstStyle/>
          <a:p>
            <a:r>
              <a:rPr lang="en-US" dirty="0" smtClean="0"/>
              <a:t>1931-1999</a:t>
            </a:r>
            <a:endParaRPr lang="en-US" dirty="0"/>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124200" y="5638800"/>
            <a:ext cx="1124712" cy="685800"/>
          </a:xfrm>
          <a:prstGeom prst="rect">
            <a:avLst/>
          </a:prstGeom>
          <a:noFill/>
          <a:ln w="9525" algn="in">
            <a:noFill/>
            <a:miter lim="800000"/>
            <a:headEnd/>
            <a:tailEnd/>
          </a:ln>
          <a:effectLst/>
        </p:spPr>
      </p:pic>
    </p:spTree>
  </p:cSld>
  <p:clrMapOvr>
    <a:masterClrMapping/>
  </p:clrMapOvr>
  <p:transition spd="slow" advClick="0" advTm="39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Allen Kahler and Rev"/>
          <p:cNvPicPr>
            <a:picLocks noChangeAspect="1" noChangeArrowheads="1"/>
          </p:cNvPicPr>
          <p:nvPr/>
        </p:nvPicPr>
        <p:blipFill>
          <a:blip r:embed="rId2" cstate="print"/>
          <a:srcRect/>
          <a:stretch>
            <a:fillRect/>
          </a:stretch>
        </p:blipFill>
        <p:spPr bwMode="auto">
          <a:xfrm>
            <a:off x="838200" y="304800"/>
            <a:ext cx="7431412" cy="4904777"/>
          </a:xfrm>
          <a:prstGeom prst="rect">
            <a:avLst/>
          </a:prstGeom>
          <a:noFill/>
        </p:spPr>
      </p:pic>
      <p:sp>
        <p:nvSpPr>
          <p:cNvPr id="68612" name="Text Box 4"/>
          <p:cNvSpPr txBox="1">
            <a:spLocks noChangeArrowheads="1"/>
          </p:cNvSpPr>
          <p:nvPr/>
        </p:nvSpPr>
        <p:spPr bwMode="auto">
          <a:xfrm>
            <a:off x="1143000" y="5257800"/>
            <a:ext cx="6705600" cy="1200329"/>
          </a:xfrm>
          <a:prstGeom prst="rect">
            <a:avLst/>
          </a:prstGeom>
          <a:noFill/>
          <a:ln w="9525">
            <a:noFill/>
            <a:miter lim="800000"/>
            <a:headEnd/>
            <a:tailEnd/>
          </a:ln>
          <a:effectLst/>
        </p:spPr>
        <p:txBody>
          <a:bodyPr wrap="square">
            <a:spAutoFit/>
          </a:bodyPr>
          <a:lstStyle/>
          <a:p>
            <a:pPr>
              <a:spcBef>
                <a:spcPct val="50000"/>
              </a:spcBef>
            </a:pPr>
            <a:r>
              <a:rPr lang="en-US" dirty="0" smtClean="0"/>
              <a:t>Rev</a:t>
            </a:r>
            <a:r>
              <a:rPr lang="en-US" dirty="0"/>
              <a:t>. Robert </a:t>
            </a:r>
            <a:r>
              <a:rPr lang="en-US" dirty="0" smtClean="0"/>
              <a:t>Hintz (right) emceed the OH! What a KNIGHT Dinner Auction with Allen </a:t>
            </a:r>
            <a:r>
              <a:rPr lang="en-US" dirty="0" err="1" smtClean="0"/>
              <a:t>Kahler</a:t>
            </a:r>
            <a:r>
              <a:rPr lang="en-US" dirty="0" smtClean="0"/>
              <a:t> for many years.</a:t>
            </a:r>
            <a:endParaRPr lang="en-US" dirty="0"/>
          </a:p>
        </p:txBody>
      </p:sp>
    </p:spTree>
  </p:cSld>
  <p:clrMapOvr>
    <a:masterClrMapping/>
  </p:clrMapOvr>
  <p:transition spd="slow" advClick="0" advTm="15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akeviewfuneralhome.net/fh_live/15800/15823/images/obituaries/5062814_fbs.jpg"/>
          <p:cNvPicPr>
            <a:picLocks noChangeAspect="1" noChangeArrowheads="1"/>
          </p:cNvPicPr>
          <p:nvPr/>
        </p:nvPicPr>
        <p:blipFill>
          <a:blip r:embed="rId2" cstate="print"/>
          <a:stretch>
            <a:fillRect/>
          </a:stretch>
        </p:blipFill>
        <p:spPr bwMode="auto">
          <a:xfrm>
            <a:off x="457200" y="1295399"/>
            <a:ext cx="3323143" cy="4378905"/>
          </a:xfrm>
          <a:prstGeom prst="ellipse">
            <a:avLst/>
          </a:prstGeom>
          <a:ln>
            <a:noFill/>
          </a:ln>
          <a:effectLst>
            <a:softEdge rad="112500"/>
          </a:effectLst>
        </p:spPr>
      </p:pic>
      <p:sp>
        <p:nvSpPr>
          <p:cNvPr id="3" name="Rectangle 2"/>
          <p:cNvSpPr/>
          <p:nvPr/>
        </p:nvSpPr>
        <p:spPr>
          <a:xfrm>
            <a:off x="7620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Cindy  Klug</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4" name="TextBox 3"/>
          <p:cNvSpPr txBox="1"/>
          <p:nvPr/>
        </p:nvSpPr>
        <p:spPr>
          <a:xfrm>
            <a:off x="381000" y="5715000"/>
            <a:ext cx="3200400" cy="830997"/>
          </a:xfrm>
          <a:prstGeom prst="rect">
            <a:avLst/>
          </a:prstGeom>
          <a:noFill/>
        </p:spPr>
        <p:txBody>
          <a:bodyPr wrap="square" rtlCol="0">
            <a:spAutoFit/>
          </a:bodyPr>
          <a:lstStyle/>
          <a:p>
            <a:r>
              <a:rPr lang="en-US" dirty="0" smtClean="0"/>
              <a:t>February 18, 1954</a:t>
            </a:r>
          </a:p>
          <a:p>
            <a:r>
              <a:rPr lang="en-US" dirty="0" smtClean="0"/>
              <a:t>July 5, 2018</a:t>
            </a:r>
          </a:p>
        </p:txBody>
      </p:sp>
      <p:sp>
        <p:nvSpPr>
          <p:cNvPr id="5" name="TextBox 4"/>
          <p:cNvSpPr txBox="1"/>
          <p:nvPr/>
        </p:nvSpPr>
        <p:spPr>
          <a:xfrm>
            <a:off x="3962401" y="1143000"/>
            <a:ext cx="5029200" cy="5632311"/>
          </a:xfrm>
          <a:prstGeom prst="rect">
            <a:avLst/>
          </a:prstGeom>
          <a:noFill/>
        </p:spPr>
        <p:txBody>
          <a:bodyPr wrap="square" rtlCol="0">
            <a:spAutoFit/>
          </a:bodyPr>
          <a:lstStyle/>
          <a:p>
            <a:r>
              <a:rPr lang="en-US" dirty="0" smtClean="0"/>
              <a:t>Cindy’s soft spoken ways were </a:t>
            </a:r>
          </a:p>
          <a:p>
            <a:r>
              <a:rPr lang="en-US" dirty="0" smtClean="0"/>
              <a:t>a representation of her faith life.</a:t>
            </a:r>
          </a:p>
          <a:p>
            <a:r>
              <a:rPr lang="en-US" dirty="0" smtClean="0"/>
              <a:t>Always ready with a smile and kind words, her support of MLHS was carried out faithfully and quietly.</a:t>
            </a:r>
          </a:p>
          <a:p>
            <a:r>
              <a:rPr lang="en-US" dirty="0" smtClean="0"/>
              <a:t>She enjoyed the “Generation to Generation” Antique Auction.</a:t>
            </a:r>
          </a:p>
          <a:p>
            <a:r>
              <a:rPr lang="en-US" dirty="0" smtClean="0"/>
              <a:t>Cindy and her husband, Ken, have been long-time members of the KNIGHTS Brigade, supporting MLHS on a monthly basis.</a:t>
            </a:r>
          </a:p>
          <a:p>
            <a:r>
              <a:rPr lang="en-US" dirty="0" smtClean="0"/>
              <a:t>All of their children attended MLHS. Matt (00), Jessica (02) </a:t>
            </a:r>
          </a:p>
          <a:p>
            <a:r>
              <a:rPr lang="en-US" dirty="0" smtClean="0"/>
              <a:t>and Brandon (05).</a:t>
            </a:r>
          </a:p>
          <a:p>
            <a:endParaRPr lang="en-US" dirty="0"/>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352800" y="5638800"/>
            <a:ext cx="1124712" cy="685800"/>
          </a:xfrm>
          <a:prstGeom prst="rect">
            <a:avLst/>
          </a:prstGeom>
          <a:noFill/>
          <a:ln w="9525" algn="in">
            <a:noFill/>
            <a:miter lim="800000"/>
            <a:headEnd/>
            <a:tailEnd/>
          </a:ln>
          <a:effectLst/>
        </p:spPr>
      </p:pic>
    </p:spTree>
  </p:cSld>
  <p:clrMapOvr>
    <a:masterClrMapping/>
  </p:clrMapOvr>
  <p:transition spd="slow" advClick="0" advTm="35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Virginia Krause</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3581400" y="1066801"/>
            <a:ext cx="5562600" cy="5708512"/>
          </a:xfrm>
          <a:prstGeom prst="rect">
            <a:avLst/>
          </a:prstGeom>
          <a:noFill/>
        </p:spPr>
        <p:txBody>
          <a:bodyPr wrap="square" rtlCol="0">
            <a:spAutoFit/>
          </a:bodyPr>
          <a:lstStyle/>
          <a:p>
            <a:pPr algn="ctr"/>
            <a:r>
              <a:rPr lang="en-US" dirty="0" smtClean="0"/>
              <a:t>Virginia was a strong voice for Martin Luther High School. She not only encouraged others to choose MLHS, she was a devoted volunteer and a generous giver. Since the beginning, Virginia worked at every Rummage Sale but one. During the winter she would sort rummage jewelry, make repairs and get it ready for the next sale. She also made a beautiful jewelry Christmas tree for the Dinner Auction. Since Day One she worked hard for, promoted, and supported the MLHS Ministry. A loving mother to many, MLHS graduates </a:t>
            </a:r>
            <a:r>
              <a:rPr lang="en-US" smtClean="0"/>
              <a:t>were Jeannine </a:t>
            </a:r>
            <a:r>
              <a:rPr lang="en-US" dirty="0" smtClean="0"/>
              <a:t>(90) and Joel (88).</a:t>
            </a:r>
          </a:p>
        </p:txBody>
      </p:sp>
      <p:sp>
        <p:nvSpPr>
          <p:cNvPr id="4" name="TextBox 3"/>
          <p:cNvSpPr txBox="1"/>
          <p:nvPr/>
        </p:nvSpPr>
        <p:spPr>
          <a:xfrm>
            <a:off x="228600" y="5867400"/>
            <a:ext cx="3200400" cy="830997"/>
          </a:xfrm>
          <a:prstGeom prst="rect">
            <a:avLst/>
          </a:prstGeom>
          <a:noFill/>
        </p:spPr>
        <p:txBody>
          <a:bodyPr wrap="square" rtlCol="0">
            <a:spAutoFit/>
          </a:bodyPr>
          <a:lstStyle/>
          <a:p>
            <a:r>
              <a:rPr lang="en-US" dirty="0" smtClean="0"/>
              <a:t>May 8, 1937</a:t>
            </a:r>
          </a:p>
          <a:p>
            <a:r>
              <a:rPr lang="en-US" dirty="0" smtClean="0"/>
              <a:t>September 29, 2016</a:t>
            </a:r>
          </a:p>
        </p:txBody>
      </p:sp>
      <p:pic>
        <p:nvPicPr>
          <p:cNvPr id="5" name="Picture 4" descr="Virginia Krause.jpg"/>
          <p:cNvPicPr>
            <a:picLocks noChangeAspect="1"/>
          </p:cNvPicPr>
          <p:nvPr/>
        </p:nvPicPr>
        <p:blipFill>
          <a:blip r:embed="rId2" cstate="print"/>
          <a:stretch>
            <a:fillRect/>
          </a:stretch>
        </p:blipFill>
        <p:spPr>
          <a:xfrm>
            <a:off x="228600" y="990600"/>
            <a:ext cx="3352800" cy="4904362"/>
          </a:xfrm>
          <a:prstGeom prst="ellipse">
            <a:avLst/>
          </a:prstGeom>
          <a:ln>
            <a:noFill/>
          </a:ln>
          <a:effectLst>
            <a:softEdge rad="112500"/>
          </a:effectLst>
        </p:spPr>
      </p:pic>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2743200" y="5638800"/>
            <a:ext cx="1124712" cy="685800"/>
          </a:xfrm>
          <a:prstGeom prst="rect">
            <a:avLst/>
          </a:prstGeom>
          <a:noFill/>
          <a:ln w="9525" algn="in">
            <a:noFill/>
            <a:miter lim="800000"/>
            <a:headEnd/>
            <a:tailEnd/>
          </a:ln>
          <a:effectLst/>
        </p:spPr>
      </p:pic>
    </p:spTree>
  </p:cSld>
  <p:clrMapOvr>
    <a:masterClrMapping/>
  </p:clrMapOvr>
  <p:transition spd="slow" advClick="0" advTm="43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ty &amp; Virginia Krause.jpg"/>
          <p:cNvPicPr>
            <a:picLocks noChangeAspect="1"/>
          </p:cNvPicPr>
          <p:nvPr/>
        </p:nvPicPr>
        <p:blipFill>
          <a:blip r:embed="rId2" cstate="print"/>
          <a:stretch>
            <a:fillRect/>
          </a:stretch>
        </p:blipFill>
        <p:spPr>
          <a:xfrm>
            <a:off x="457200" y="762000"/>
            <a:ext cx="3929088" cy="3429000"/>
          </a:xfrm>
          <a:prstGeom prst="ellipse">
            <a:avLst/>
          </a:prstGeom>
          <a:ln>
            <a:noFill/>
          </a:ln>
          <a:effectLst>
            <a:softEdge rad="112500"/>
          </a:effectLst>
        </p:spPr>
      </p:pic>
      <p:sp>
        <p:nvSpPr>
          <p:cNvPr id="3" name="TextBox 2"/>
          <p:cNvSpPr txBox="1"/>
          <p:nvPr/>
        </p:nvSpPr>
        <p:spPr>
          <a:xfrm>
            <a:off x="609600" y="609600"/>
            <a:ext cx="8153400" cy="5632311"/>
          </a:xfrm>
          <a:prstGeom prst="rect">
            <a:avLst/>
          </a:prstGeom>
          <a:noFill/>
        </p:spPr>
        <p:txBody>
          <a:bodyPr wrap="square" rtlCol="0">
            <a:spAutoFit/>
          </a:bodyPr>
          <a:lstStyle/>
          <a:p>
            <a:r>
              <a:rPr lang="en-US" dirty="0" smtClean="0"/>
              <a:t>				Virginia and Marty organized the 				Benefit Dinner for many 					years. They offered many large 				Challenge Matches to attendees 				to raise funds for Student Tuition 				Aid. They also were Guardian 				Angel scholarship donors 					helping many students attend 				MLHS.  </a:t>
            </a:r>
          </a:p>
          <a:p>
            <a:endParaRPr lang="en-US" dirty="0" smtClean="0"/>
          </a:p>
          <a:p>
            <a:r>
              <a:rPr lang="en-US" dirty="0" smtClean="0"/>
              <a:t>One of Virginia’s life wishes was to leave a lasting legacy that would help young people attend MLHS well into the future. Upon her death, Marty established The Virginia and Martin Krause Scholarship Fund. This fund awards thousands of  dollars each year to several qualifying applicants.</a:t>
            </a:r>
            <a:endParaRPr lang="en-US" dirty="0"/>
          </a:p>
        </p:txBody>
      </p:sp>
    </p:spTree>
  </p:cSld>
  <p:clrMapOvr>
    <a:masterClrMapping/>
  </p:clrMapOvr>
  <p:transition spd="slow" advClick="0" advTm="39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0" y="1066800"/>
            <a:ext cx="4572000" cy="5632311"/>
          </a:xfrm>
          <a:prstGeom prst="rect">
            <a:avLst/>
          </a:prstGeom>
        </p:spPr>
        <p:txBody>
          <a:bodyPr>
            <a:spAutoFit/>
          </a:bodyPr>
          <a:lstStyle/>
          <a:p>
            <a:r>
              <a:rPr lang="en-US" dirty="0" smtClean="0"/>
              <a:t>As a child, Elda attended St. Paul Lutheran School in Wilbert. As an adult, she was a dedicated, hardworking wife and mother. Elda was faithful to St. Paul’s Lutheran Church and School in Fairmont and to Martin Luther High School. She was a regular volunteer, attended fundraising events and was a monthly donor in the “Faith for the Future” Membership. Grandchildren who were MLHS graduates were Tracy (90), Leah (97), Inga (99) and Sam (02).</a:t>
            </a:r>
            <a:endParaRPr lang="en-US" dirty="0"/>
          </a:p>
        </p:txBody>
      </p:sp>
      <p:sp>
        <p:nvSpPr>
          <p:cNvPr id="3" name="Rectangle 2"/>
          <p:cNvSpPr/>
          <p:nvPr/>
        </p:nvSpPr>
        <p:spPr>
          <a:xfrm>
            <a:off x="7620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Elda </a:t>
            </a:r>
            <a:r>
              <a:rPr lang="en-US" sz="40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Leiding</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4" name="TextBox 3"/>
          <p:cNvSpPr txBox="1"/>
          <p:nvPr/>
        </p:nvSpPr>
        <p:spPr>
          <a:xfrm>
            <a:off x="609600" y="5638800"/>
            <a:ext cx="2743200" cy="830997"/>
          </a:xfrm>
          <a:prstGeom prst="rect">
            <a:avLst/>
          </a:prstGeom>
          <a:noFill/>
        </p:spPr>
        <p:txBody>
          <a:bodyPr wrap="square" rtlCol="0">
            <a:spAutoFit/>
          </a:bodyPr>
          <a:lstStyle/>
          <a:p>
            <a:r>
              <a:rPr lang="en-US" dirty="0" smtClean="0"/>
              <a:t>March 2, 1919</a:t>
            </a:r>
          </a:p>
          <a:p>
            <a:r>
              <a:rPr lang="en-US" dirty="0" smtClean="0"/>
              <a:t>January 10, 2015</a:t>
            </a:r>
            <a:endParaRPr lang="en-US" dirty="0"/>
          </a:p>
        </p:txBody>
      </p:sp>
      <p:pic>
        <p:nvPicPr>
          <p:cNvPr id="5" name="Picture 2" descr="Leaf_fractal_like[1]"/>
          <p:cNvPicPr>
            <a:picLocks noChangeAspect="1" noChangeArrowheads="1"/>
          </p:cNvPicPr>
          <p:nvPr/>
        </p:nvPicPr>
        <p:blipFill>
          <a:blip r:embed="rId2" cstate="print">
            <a:clrChange>
              <a:clrFrom>
                <a:srgbClr val="FFFFFF"/>
              </a:clrFrom>
              <a:clrTo>
                <a:srgbClr val="FFFFFF">
                  <a:alpha val="0"/>
                </a:srgbClr>
              </a:clrTo>
            </a:clrChange>
            <a:grayscl/>
          </a:blip>
          <a:srcRect l="2370" t="-777"/>
          <a:stretch>
            <a:fillRect/>
          </a:stretch>
        </p:blipFill>
        <p:spPr bwMode="auto">
          <a:xfrm>
            <a:off x="3048000" y="5562600"/>
            <a:ext cx="1124712" cy="685800"/>
          </a:xfrm>
          <a:prstGeom prst="rect">
            <a:avLst/>
          </a:prstGeom>
          <a:noFill/>
          <a:ln w="9525" algn="in">
            <a:noFill/>
            <a:miter lim="800000"/>
            <a:headEnd/>
            <a:tailEnd/>
          </a:ln>
          <a:effectLst/>
        </p:spPr>
      </p:pic>
      <p:pic>
        <p:nvPicPr>
          <p:cNvPr id="6" name="Picture 5" descr="Elda Leiding.jpg"/>
          <p:cNvPicPr>
            <a:picLocks noChangeAspect="1"/>
          </p:cNvPicPr>
          <p:nvPr/>
        </p:nvPicPr>
        <p:blipFill>
          <a:blip r:embed="rId3" cstate="print"/>
          <a:stretch>
            <a:fillRect/>
          </a:stretch>
        </p:blipFill>
        <p:spPr>
          <a:xfrm>
            <a:off x="609601" y="1447799"/>
            <a:ext cx="3176800" cy="4001985"/>
          </a:xfrm>
          <a:prstGeom prst="ellipse">
            <a:avLst/>
          </a:prstGeom>
          <a:ln>
            <a:noFill/>
          </a:ln>
          <a:effectLst>
            <a:softEdge rad="112500"/>
          </a:effectLst>
        </p:spPr>
      </p:pic>
    </p:spTree>
  </p:cSld>
  <p:clrMapOvr>
    <a:masterClrMapping/>
  </p:clrMapOvr>
  <p:transition spd="slow" advClick="0" advTm="38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a:t>
            </a: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Joyce (Meyer) </a:t>
            </a:r>
            <a:r>
              <a:rPr lang="en-US" sz="40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Maschoff</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609600" y="5334001"/>
            <a:ext cx="2514600" cy="830997"/>
          </a:xfrm>
          <a:prstGeom prst="rect">
            <a:avLst/>
          </a:prstGeom>
          <a:noFill/>
        </p:spPr>
        <p:txBody>
          <a:bodyPr wrap="square" rtlCol="0">
            <a:spAutoFit/>
          </a:bodyPr>
          <a:lstStyle/>
          <a:p>
            <a:r>
              <a:rPr lang="en-US" dirty="0" smtClean="0"/>
              <a:t>June 17, 1946</a:t>
            </a:r>
          </a:p>
          <a:p>
            <a:r>
              <a:rPr lang="en-US" dirty="0" smtClean="0"/>
              <a:t>May 5, </a:t>
            </a:r>
            <a:r>
              <a:rPr lang="en-US" dirty="0" smtClean="0"/>
              <a:t>2018</a:t>
            </a:r>
            <a:endParaRPr lang="en-US" dirty="0"/>
          </a:p>
        </p:txBody>
      </p:sp>
      <p:pic>
        <p:nvPicPr>
          <p:cNvPr id="4" name="Picture 2" descr="Leaf_fractal_like[1]"/>
          <p:cNvPicPr>
            <a:picLocks noChangeAspect="1" noChangeArrowheads="1"/>
          </p:cNvPicPr>
          <p:nvPr/>
        </p:nvPicPr>
        <p:blipFill>
          <a:blip r:embed="rId2" cstate="print">
            <a:clrChange>
              <a:clrFrom>
                <a:srgbClr val="FFFFFF"/>
              </a:clrFrom>
              <a:clrTo>
                <a:srgbClr val="FFFFFF">
                  <a:alpha val="0"/>
                </a:srgbClr>
              </a:clrTo>
            </a:clrChange>
            <a:grayscl/>
          </a:blip>
          <a:srcRect l="2370" t="-777"/>
          <a:stretch>
            <a:fillRect/>
          </a:stretch>
        </p:blipFill>
        <p:spPr bwMode="auto">
          <a:xfrm>
            <a:off x="3048000" y="5791200"/>
            <a:ext cx="1124712" cy="685800"/>
          </a:xfrm>
          <a:prstGeom prst="rect">
            <a:avLst/>
          </a:prstGeom>
          <a:noFill/>
          <a:ln w="9525" algn="in">
            <a:noFill/>
            <a:miter lim="800000"/>
            <a:headEnd/>
            <a:tailEnd/>
          </a:ln>
          <a:effectLst/>
        </p:spPr>
      </p:pic>
      <p:sp>
        <p:nvSpPr>
          <p:cNvPr id="5" name="TextBox 4"/>
          <p:cNvSpPr txBox="1"/>
          <p:nvPr/>
        </p:nvSpPr>
        <p:spPr>
          <a:xfrm>
            <a:off x="4343400" y="1143000"/>
            <a:ext cx="4648200" cy="5262979"/>
          </a:xfrm>
          <a:prstGeom prst="rect">
            <a:avLst/>
          </a:prstGeom>
          <a:noFill/>
        </p:spPr>
        <p:txBody>
          <a:bodyPr wrap="square" rtlCol="0">
            <a:spAutoFit/>
          </a:bodyPr>
          <a:lstStyle/>
          <a:p>
            <a:r>
              <a:rPr lang="en-US" dirty="0" smtClean="0"/>
              <a:t>Joyce had a passion for life and loved keeping busy. She polished her God-given talents to develop her business “Crafts of Joy” and donated hand-made items to the MLHS Dinner Auction. In 2015 she designed and made the new MLHS Knights Banner. Working as a helpmate with her husband </a:t>
            </a:r>
            <a:r>
              <a:rPr lang="en-US" dirty="0" err="1" smtClean="0"/>
              <a:t>Eldean</a:t>
            </a:r>
            <a:r>
              <a:rPr lang="en-US" dirty="0" smtClean="0"/>
              <a:t>, the couple loved gardening and donated asparagus to the MLHS auction also. When she passed away she requested memorials be directed to MLHS. </a:t>
            </a:r>
            <a:r>
              <a:rPr lang="en-US" dirty="0" smtClean="0"/>
              <a:t> </a:t>
            </a:r>
            <a:endParaRPr lang="en-US" dirty="0"/>
          </a:p>
        </p:txBody>
      </p:sp>
      <p:pic>
        <p:nvPicPr>
          <p:cNvPr id="6" name="Picture 5" descr="Milda Maschoff 2.jpg"/>
          <p:cNvPicPr>
            <a:picLocks noChangeAspect="1"/>
          </p:cNvPicPr>
          <p:nvPr/>
        </p:nvPicPr>
        <p:blipFill>
          <a:blip r:embed="rId3" cstate="print"/>
          <a:stretch>
            <a:fillRect/>
          </a:stretch>
        </p:blipFill>
        <p:spPr>
          <a:xfrm>
            <a:off x="381000" y="1717857"/>
            <a:ext cx="3429000" cy="3429000"/>
          </a:xfrm>
          <a:prstGeom prst="ellipse">
            <a:avLst/>
          </a:prstGeom>
          <a:ln>
            <a:noFill/>
          </a:ln>
          <a:effectLst>
            <a:softEdge rad="112500"/>
          </a:effectLst>
        </p:spPr>
      </p:pic>
    </p:spTree>
  </p:cSld>
  <p:clrMapOvr>
    <a:masterClrMapping/>
  </p:clrMapOvr>
  <p:transition spd="slow" advClick="0" advTm="37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a:t>
            </a:r>
            <a:r>
              <a:rPr lang="en-US" sz="40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Milda</a:t>
            </a: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en-US" sz="40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Maschoff</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609600" y="5939135"/>
            <a:ext cx="2514600" cy="461665"/>
          </a:xfrm>
          <a:prstGeom prst="rect">
            <a:avLst/>
          </a:prstGeom>
          <a:noFill/>
        </p:spPr>
        <p:txBody>
          <a:bodyPr wrap="square" rtlCol="0">
            <a:spAutoFit/>
          </a:bodyPr>
          <a:lstStyle/>
          <a:p>
            <a:r>
              <a:rPr lang="en-US" dirty="0" smtClean="0"/>
              <a:t>1914-2000</a:t>
            </a:r>
            <a:endParaRPr lang="en-US" dirty="0"/>
          </a:p>
        </p:txBody>
      </p:sp>
      <p:pic>
        <p:nvPicPr>
          <p:cNvPr id="4" name="Picture 2" descr="Leaf_fractal_like[1]"/>
          <p:cNvPicPr>
            <a:picLocks noChangeAspect="1" noChangeArrowheads="1"/>
          </p:cNvPicPr>
          <p:nvPr/>
        </p:nvPicPr>
        <p:blipFill>
          <a:blip r:embed="rId2" cstate="print">
            <a:clrChange>
              <a:clrFrom>
                <a:srgbClr val="FFFFFF"/>
              </a:clrFrom>
              <a:clrTo>
                <a:srgbClr val="FFFFFF">
                  <a:alpha val="0"/>
                </a:srgbClr>
              </a:clrTo>
            </a:clrChange>
            <a:grayscl/>
          </a:blip>
          <a:srcRect l="2370" t="-777"/>
          <a:stretch>
            <a:fillRect/>
          </a:stretch>
        </p:blipFill>
        <p:spPr bwMode="auto">
          <a:xfrm>
            <a:off x="3048000" y="5791200"/>
            <a:ext cx="1124712" cy="685800"/>
          </a:xfrm>
          <a:prstGeom prst="rect">
            <a:avLst/>
          </a:prstGeom>
          <a:noFill/>
          <a:ln w="9525" algn="in">
            <a:noFill/>
            <a:miter lim="800000"/>
            <a:headEnd/>
            <a:tailEnd/>
          </a:ln>
          <a:effectLst/>
        </p:spPr>
      </p:pic>
      <p:sp>
        <p:nvSpPr>
          <p:cNvPr id="5" name="TextBox 4"/>
          <p:cNvSpPr txBox="1"/>
          <p:nvPr/>
        </p:nvSpPr>
        <p:spPr>
          <a:xfrm>
            <a:off x="4343400" y="1143000"/>
            <a:ext cx="4648200" cy="5262979"/>
          </a:xfrm>
          <a:prstGeom prst="rect">
            <a:avLst/>
          </a:prstGeom>
          <a:noFill/>
        </p:spPr>
        <p:txBody>
          <a:bodyPr wrap="square" rtlCol="0">
            <a:spAutoFit/>
          </a:bodyPr>
          <a:lstStyle/>
          <a:p>
            <a:r>
              <a:rPr lang="en-US" dirty="0" smtClean="0"/>
              <a:t>As a child, </a:t>
            </a:r>
            <a:r>
              <a:rPr lang="en-US" dirty="0" err="1" smtClean="0"/>
              <a:t>Milda</a:t>
            </a:r>
            <a:r>
              <a:rPr lang="en-US" dirty="0" smtClean="0"/>
              <a:t> attended St. Paul’s Lutheran School, Wilbert. She, too, was a strong supporter of Lutheran schools. She loved making handmade items and talking with her egg customers. She donated many eggs to the MLHS sales. Edwin and </a:t>
            </a:r>
            <a:r>
              <a:rPr lang="en-US" dirty="0" err="1" smtClean="0"/>
              <a:t>Milda’s</a:t>
            </a:r>
            <a:r>
              <a:rPr lang="en-US" dirty="0" smtClean="0"/>
              <a:t> children were </a:t>
            </a:r>
            <a:r>
              <a:rPr lang="en-US" dirty="0" err="1" smtClean="0"/>
              <a:t>Marlo</a:t>
            </a:r>
            <a:r>
              <a:rPr lang="en-US" dirty="0" smtClean="0"/>
              <a:t>, </a:t>
            </a:r>
            <a:r>
              <a:rPr lang="en-US" dirty="0" err="1" smtClean="0"/>
              <a:t>Eldean</a:t>
            </a:r>
            <a:r>
              <a:rPr lang="en-US" dirty="0" smtClean="0"/>
              <a:t>, </a:t>
            </a:r>
            <a:r>
              <a:rPr lang="en-US" dirty="0" err="1" smtClean="0"/>
              <a:t>Glenys</a:t>
            </a:r>
            <a:r>
              <a:rPr lang="en-US" dirty="0" smtClean="0"/>
              <a:t> and Linda. MLHS graduates were grandchildren Leslie (88), Lonny (89), Lynn (91) and Leah (95) and great-grandchild Leanna (08). </a:t>
            </a:r>
            <a:endParaRPr lang="en-US" dirty="0"/>
          </a:p>
        </p:txBody>
      </p:sp>
      <p:pic>
        <p:nvPicPr>
          <p:cNvPr id="6" name="Picture 5" descr="Milda Maschoff 2.jpg"/>
          <p:cNvPicPr>
            <a:picLocks noChangeAspect="1"/>
          </p:cNvPicPr>
          <p:nvPr/>
        </p:nvPicPr>
        <p:blipFill>
          <a:blip r:embed="rId3" cstate="print"/>
          <a:stretch>
            <a:fillRect/>
          </a:stretch>
        </p:blipFill>
        <p:spPr>
          <a:xfrm>
            <a:off x="381000" y="1073515"/>
            <a:ext cx="3429000" cy="4717685"/>
          </a:xfrm>
          <a:prstGeom prst="ellipse">
            <a:avLst/>
          </a:prstGeom>
          <a:ln>
            <a:noFill/>
          </a:ln>
          <a:effectLst>
            <a:softEdge rad="112500"/>
          </a:effectLst>
        </p:spPr>
      </p:pic>
    </p:spTree>
  </p:cSld>
  <p:clrMapOvr>
    <a:masterClrMapping/>
  </p:clrMapOvr>
  <p:transition spd="slow" advClick="0" advTm="37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Edwin </a:t>
            </a:r>
            <a:r>
              <a:rPr lang="en-US" sz="40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Maschoff</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457200" y="5867400"/>
            <a:ext cx="2819400" cy="461665"/>
          </a:xfrm>
          <a:prstGeom prst="rect">
            <a:avLst/>
          </a:prstGeom>
          <a:noFill/>
        </p:spPr>
        <p:txBody>
          <a:bodyPr wrap="square" rtlCol="0">
            <a:spAutoFit/>
          </a:bodyPr>
          <a:lstStyle/>
          <a:p>
            <a:r>
              <a:rPr lang="en-US" dirty="0" smtClean="0"/>
              <a:t>1906-2004</a:t>
            </a:r>
            <a:endParaRPr lang="en-US" dirty="0"/>
          </a:p>
        </p:txBody>
      </p:sp>
      <p:pic>
        <p:nvPicPr>
          <p:cNvPr id="4" name="Picture 2" descr="Leaf_fractal_like[1]"/>
          <p:cNvPicPr>
            <a:picLocks noChangeAspect="1" noChangeArrowheads="1"/>
          </p:cNvPicPr>
          <p:nvPr/>
        </p:nvPicPr>
        <p:blipFill>
          <a:blip r:embed="rId2" cstate="print">
            <a:clrChange>
              <a:clrFrom>
                <a:srgbClr val="FFFFFF"/>
              </a:clrFrom>
              <a:clrTo>
                <a:srgbClr val="FFFFFF">
                  <a:alpha val="0"/>
                </a:srgbClr>
              </a:clrTo>
            </a:clrChange>
            <a:grayscl/>
          </a:blip>
          <a:srcRect l="2370" t="-777"/>
          <a:stretch>
            <a:fillRect/>
          </a:stretch>
        </p:blipFill>
        <p:spPr bwMode="auto">
          <a:xfrm>
            <a:off x="2743200" y="5791200"/>
            <a:ext cx="1124712" cy="685800"/>
          </a:xfrm>
          <a:prstGeom prst="rect">
            <a:avLst/>
          </a:prstGeom>
          <a:noFill/>
          <a:ln w="9525" algn="in">
            <a:noFill/>
            <a:miter lim="800000"/>
            <a:headEnd/>
            <a:tailEnd/>
          </a:ln>
          <a:effectLst/>
        </p:spPr>
      </p:pic>
      <p:sp>
        <p:nvSpPr>
          <p:cNvPr id="5" name="TextBox 4"/>
          <p:cNvSpPr txBox="1"/>
          <p:nvPr/>
        </p:nvSpPr>
        <p:spPr>
          <a:xfrm>
            <a:off x="4038600" y="1219200"/>
            <a:ext cx="4953000" cy="5262979"/>
          </a:xfrm>
          <a:prstGeom prst="rect">
            <a:avLst/>
          </a:prstGeom>
          <a:noFill/>
        </p:spPr>
        <p:txBody>
          <a:bodyPr wrap="square" rtlCol="0">
            <a:spAutoFit/>
          </a:bodyPr>
          <a:lstStyle/>
          <a:p>
            <a:r>
              <a:rPr lang="en-US" dirty="0" smtClean="0"/>
              <a:t>Edwin was born and raised in southern Illinois. As a young man who lived through the Depression, he understood the value of faith and family. When he came to Minnesota, he met his wife </a:t>
            </a:r>
            <a:r>
              <a:rPr lang="en-US" dirty="0" err="1" smtClean="0"/>
              <a:t>Milda</a:t>
            </a:r>
            <a:r>
              <a:rPr lang="en-US" dirty="0" smtClean="0"/>
              <a:t>, and they spent their married life farming west of Northrop. He was a generous supporter of MLHS from the start and willingly shared what God gave him. His homemade pies sold for several hundred dollars at the MLHS Dinner Auction—much to his humble delight.</a:t>
            </a:r>
            <a:endParaRPr lang="en-US" dirty="0"/>
          </a:p>
        </p:txBody>
      </p:sp>
      <p:pic>
        <p:nvPicPr>
          <p:cNvPr id="6" name="Picture 5" descr="Edwin Maschoff.jpg"/>
          <p:cNvPicPr>
            <a:picLocks noChangeAspect="1"/>
          </p:cNvPicPr>
          <p:nvPr/>
        </p:nvPicPr>
        <p:blipFill>
          <a:blip r:embed="rId3" cstate="print"/>
          <a:stretch>
            <a:fillRect/>
          </a:stretch>
        </p:blipFill>
        <p:spPr>
          <a:xfrm>
            <a:off x="533400" y="990600"/>
            <a:ext cx="3505200" cy="4647285"/>
          </a:xfrm>
          <a:prstGeom prst="ellipse">
            <a:avLst/>
          </a:prstGeom>
          <a:ln>
            <a:noFill/>
          </a:ln>
          <a:effectLst>
            <a:softEdge rad="112500"/>
          </a:effectLst>
        </p:spPr>
      </p:pic>
    </p:spTree>
  </p:cSld>
  <p:clrMapOvr>
    <a:masterClrMapping/>
  </p:clrMapOvr>
  <p:transition spd="slow" advClick="0" advTm="36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Esther </a:t>
            </a:r>
            <a:r>
              <a:rPr lang="en-US" sz="44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Mohwinkel</a:t>
            </a: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3" name="Picture 2" descr="Esther Mohwinkel.jpg"/>
          <p:cNvPicPr>
            <a:picLocks noChangeAspect="1"/>
          </p:cNvPicPr>
          <p:nvPr/>
        </p:nvPicPr>
        <p:blipFill>
          <a:blip r:embed="rId2" cstate="print"/>
          <a:srcRect l="24789" t="-2120" r="14986"/>
          <a:stretch>
            <a:fillRect/>
          </a:stretch>
        </p:blipFill>
        <p:spPr>
          <a:xfrm>
            <a:off x="228600" y="1143000"/>
            <a:ext cx="3684645" cy="4128516"/>
          </a:xfrm>
          <a:prstGeom prst="ellipse">
            <a:avLst/>
          </a:prstGeom>
          <a:ln>
            <a:noFill/>
          </a:ln>
          <a:effectLst>
            <a:softEdge rad="112500"/>
          </a:effectLst>
        </p:spPr>
      </p:pic>
      <p:sp>
        <p:nvSpPr>
          <p:cNvPr id="4" name="TextBox 3"/>
          <p:cNvSpPr txBox="1"/>
          <p:nvPr/>
        </p:nvSpPr>
        <p:spPr>
          <a:xfrm>
            <a:off x="304800" y="5410200"/>
            <a:ext cx="2819400" cy="830997"/>
          </a:xfrm>
          <a:prstGeom prst="rect">
            <a:avLst/>
          </a:prstGeom>
          <a:noFill/>
        </p:spPr>
        <p:txBody>
          <a:bodyPr wrap="square" rtlCol="0">
            <a:spAutoFit/>
          </a:bodyPr>
          <a:lstStyle/>
          <a:p>
            <a:r>
              <a:rPr lang="en-US" dirty="0" smtClean="0"/>
              <a:t>December 18, 1922 September 22, 2011</a:t>
            </a:r>
            <a:endParaRPr lang="en-US" dirty="0"/>
          </a:p>
        </p:txBody>
      </p:sp>
      <p:sp>
        <p:nvSpPr>
          <p:cNvPr id="5" name="TextBox 4"/>
          <p:cNvSpPr txBox="1"/>
          <p:nvPr/>
        </p:nvSpPr>
        <p:spPr>
          <a:xfrm>
            <a:off x="3886200" y="1143000"/>
            <a:ext cx="5105400" cy="5401479"/>
          </a:xfrm>
          <a:prstGeom prst="rect">
            <a:avLst/>
          </a:prstGeom>
          <a:noFill/>
        </p:spPr>
        <p:txBody>
          <a:bodyPr wrap="square" rtlCol="0">
            <a:spAutoFit/>
          </a:bodyPr>
          <a:lstStyle/>
          <a:p>
            <a:r>
              <a:rPr lang="en-US" sz="2300" dirty="0" smtClean="0"/>
              <a:t>Esther loved learning. Even though she never saw her dream of earning a high school diploma come true, that never stopped her from working to ensure it would become a reality for others less fortunate. It was with great pride that she helped with rummage sales, hosted a table at the Tour of Tables and opened her home for the Christmas Tour of Homes. When she went to her heavenly home, her family set up the Esther Smith </a:t>
            </a:r>
            <a:r>
              <a:rPr lang="en-US" sz="2300" dirty="0" err="1" smtClean="0"/>
              <a:t>Mohwinkel</a:t>
            </a:r>
            <a:r>
              <a:rPr lang="en-US" sz="2300" dirty="0" smtClean="0"/>
              <a:t> (nee Kosbab) Student Tuition Aid Endowment Fund which provides tuition aid to students every year.</a:t>
            </a:r>
            <a:endParaRPr lang="en-US" sz="2300" dirty="0"/>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048000" y="5715000"/>
            <a:ext cx="1124712" cy="685800"/>
          </a:xfrm>
          <a:prstGeom prst="rect">
            <a:avLst/>
          </a:prstGeom>
          <a:noFill/>
          <a:ln w="9525" algn="in">
            <a:noFill/>
            <a:miter lim="800000"/>
            <a:headEnd/>
            <a:tailEnd/>
          </a:ln>
          <a:effectLst/>
        </p:spPr>
      </p:pic>
    </p:spTree>
  </p:cSld>
  <p:clrMapOvr>
    <a:masterClrMapping/>
  </p:clrMapOvr>
  <p:transition spd="slow" advClick="0" advTm="39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mory Tree with plaques.jpg"/>
          <p:cNvPicPr>
            <a:picLocks noChangeAspect="1"/>
          </p:cNvPicPr>
          <p:nvPr/>
        </p:nvPicPr>
        <p:blipFill>
          <a:blip r:embed="rId2" cstate="print"/>
          <a:stretch>
            <a:fillRect/>
          </a:stretch>
        </p:blipFill>
        <p:spPr>
          <a:xfrm>
            <a:off x="1981200" y="228600"/>
            <a:ext cx="5251480" cy="6232461"/>
          </a:xfrm>
          <a:prstGeom prst="rect">
            <a:avLst/>
          </a:prstGeom>
        </p:spPr>
      </p:pic>
    </p:spTree>
  </p:cSld>
  <p:clrMapOvr>
    <a:masterClrMapping/>
  </p:clrMapOvr>
  <p:transition spd="slow" advClick="0" advTm="10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738664"/>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2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Coach David Oothoudt</a:t>
            </a:r>
            <a:endParaRPr lang="en-US" sz="4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4724400" y="1295400"/>
            <a:ext cx="4191000" cy="5632311"/>
          </a:xfrm>
          <a:prstGeom prst="rect">
            <a:avLst/>
          </a:prstGeom>
          <a:noFill/>
        </p:spPr>
        <p:txBody>
          <a:bodyPr wrap="square" rtlCol="0">
            <a:spAutoFit/>
          </a:bodyPr>
          <a:lstStyle/>
          <a:p>
            <a:pPr algn="ctr"/>
            <a:r>
              <a:rPr lang="en-US" dirty="0" smtClean="0"/>
              <a:t>Dave was an enthusiastic fan who attended most of the girls volleyball, basketball and softball games in recent years. He also volunteered as softball coach and worked hard to upgrade the diamond. </a:t>
            </a:r>
          </a:p>
          <a:p>
            <a:pPr algn="ctr"/>
            <a:r>
              <a:rPr lang="en-US" dirty="0" smtClean="0"/>
              <a:t>His faith, zest for life and passion for young people left an indelible impression on many.</a:t>
            </a:r>
          </a:p>
          <a:p>
            <a:pPr algn="ctr"/>
            <a:r>
              <a:rPr lang="en-US" dirty="0" smtClean="0"/>
              <a:t>He was the uncle of </a:t>
            </a:r>
          </a:p>
          <a:p>
            <a:pPr algn="ctr"/>
            <a:r>
              <a:rPr lang="en-US" dirty="0" smtClean="0"/>
              <a:t>Lizzie (20).</a:t>
            </a:r>
          </a:p>
          <a:p>
            <a:pPr algn="ctr"/>
            <a:endParaRPr lang="en-US" dirty="0" smtClean="0"/>
          </a:p>
          <a:p>
            <a:pPr algn="ctr"/>
            <a:endParaRPr lang="en-US" dirty="0" smtClean="0"/>
          </a:p>
        </p:txBody>
      </p:sp>
      <p:pic>
        <p:nvPicPr>
          <p:cNvPr id="4" name="Picture 3" descr="Dave Oothoudt.JPG"/>
          <p:cNvPicPr>
            <a:picLocks noChangeAspect="1"/>
          </p:cNvPicPr>
          <p:nvPr/>
        </p:nvPicPr>
        <p:blipFill>
          <a:blip r:embed="rId2" cstate="print"/>
          <a:srcRect l="21667" t="11246" r="22231"/>
          <a:stretch>
            <a:fillRect/>
          </a:stretch>
        </p:blipFill>
        <p:spPr>
          <a:xfrm>
            <a:off x="381000" y="1143000"/>
            <a:ext cx="4480034" cy="4876800"/>
          </a:xfrm>
          <a:prstGeom prst="ellipse">
            <a:avLst/>
          </a:prstGeom>
          <a:ln>
            <a:noFill/>
          </a:ln>
          <a:effectLst>
            <a:softEdge rad="112500"/>
          </a:effectLst>
        </p:spPr>
      </p:pic>
      <p:sp>
        <p:nvSpPr>
          <p:cNvPr id="5" name="TextBox 4"/>
          <p:cNvSpPr txBox="1"/>
          <p:nvPr/>
        </p:nvSpPr>
        <p:spPr>
          <a:xfrm>
            <a:off x="838200" y="6019800"/>
            <a:ext cx="2209800" cy="461665"/>
          </a:xfrm>
          <a:prstGeom prst="rect">
            <a:avLst/>
          </a:prstGeom>
          <a:noFill/>
        </p:spPr>
        <p:txBody>
          <a:bodyPr wrap="square" rtlCol="0">
            <a:spAutoFit/>
          </a:bodyPr>
          <a:lstStyle/>
          <a:p>
            <a:r>
              <a:rPr lang="en-US" dirty="0" smtClean="0"/>
              <a:t>1953-2018</a:t>
            </a:r>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200400" y="5791200"/>
            <a:ext cx="1124712" cy="685800"/>
          </a:xfrm>
          <a:prstGeom prst="rect">
            <a:avLst/>
          </a:prstGeom>
          <a:noFill/>
          <a:ln w="9525" algn="in">
            <a:noFill/>
            <a:miter lim="800000"/>
            <a:headEnd/>
            <a:tailEnd/>
          </a:ln>
          <a:effectLst/>
        </p:spPr>
      </p:pic>
    </p:spTree>
  </p:cSld>
  <p:clrMapOvr>
    <a:masterClrMapping/>
  </p:clrMapOvr>
  <p:transition spd="slow" advClick="0" advTm="38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52400"/>
            <a:ext cx="8915400" cy="738664"/>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2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a:t>
            </a:r>
            <a:r>
              <a:rPr lang="en-US" sz="42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Sherron</a:t>
            </a:r>
            <a:r>
              <a:rPr lang="en-US" sz="42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en-US" sz="42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Quiring</a:t>
            </a:r>
            <a:r>
              <a:rPr lang="en-US" sz="42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Pullen</a:t>
            </a:r>
            <a:endParaRPr lang="en-US" sz="42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5" name="Picture 4" descr="Sherron Quiring Pullen.jpg"/>
          <p:cNvPicPr>
            <a:picLocks noChangeAspect="1"/>
          </p:cNvPicPr>
          <p:nvPr/>
        </p:nvPicPr>
        <p:blipFill>
          <a:blip r:embed="rId2" cstate="print"/>
          <a:stretch>
            <a:fillRect/>
          </a:stretch>
        </p:blipFill>
        <p:spPr>
          <a:xfrm>
            <a:off x="228600" y="1371600"/>
            <a:ext cx="3429000" cy="3810000"/>
          </a:xfrm>
          <a:prstGeom prst="ellipse">
            <a:avLst/>
          </a:prstGeom>
          <a:ln>
            <a:noFill/>
          </a:ln>
          <a:effectLst>
            <a:softEdge rad="112500"/>
          </a:effectLst>
        </p:spPr>
      </p:pic>
      <p:sp>
        <p:nvSpPr>
          <p:cNvPr id="6" name="TextBox 5"/>
          <p:cNvSpPr txBox="1"/>
          <p:nvPr/>
        </p:nvSpPr>
        <p:spPr>
          <a:xfrm>
            <a:off x="609600" y="5562600"/>
            <a:ext cx="2133600" cy="830997"/>
          </a:xfrm>
          <a:prstGeom prst="rect">
            <a:avLst/>
          </a:prstGeom>
          <a:noFill/>
        </p:spPr>
        <p:txBody>
          <a:bodyPr wrap="square" rtlCol="0">
            <a:spAutoFit/>
          </a:bodyPr>
          <a:lstStyle/>
          <a:p>
            <a:r>
              <a:rPr lang="en-US" dirty="0" smtClean="0"/>
              <a:t>June 29, 1933 April 16, 2018</a:t>
            </a:r>
            <a:endParaRPr lang="en-US" dirty="0"/>
          </a:p>
        </p:txBody>
      </p:sp>
      <p:sp>
        <p:nvSpPr>
          <p:cNvPr id="7" name="TextBox 6"/>
          <p:cNvSpPr txBox="1"/>
          <p:nvPr/>
        </p:nvSpPr>
        <p:spPr>
          <a:xfrm>
            <a:off x="3657600" y="1143000"/>
            <a:ext cx="5334000" cy="5509200"/>
          </a:xfrm>
          <a:prstGeom prst="rect">
            <a:avLst/>
          </a:prstGeom>
          <a:noFill/>
        </p:spPr>
        <p:txBody>
          <a:bodyPr wrap="square" rtlCol="0">
            <a:spAutoFit/>
          </a:bodyPr>
          <a:lstStyle/>
          <a:p>
            <a:r>
              <a:rPr lang="en-US" sz="2200" dirty="0" err="1" smtClean="0"/>
              <a:t>Sherron</a:t>
            </a:r>
            <a:r>
              <a:rPr lang="en-US" sz="2200" dirty="0" smtClean="0"/>
              <a:t> set countless boys and girls on the path to knowing Jesus as their Lord and Savior as a kindergarten teacher at St. Paul’s Lutheran School, Fairmont. She loved her students and sharing God’s Word with them. She was a woman of God, who left a beautiful legacy of love and faith.</a:t>
            </a:r>
          </a:p>
          <a:p>
            <a:r>
              <a:rPr lang="en-US" sz="2200" dirty="0" err="1" smtClean="0"/>
              <a:t>Sherron</a:t>
            </a:r>
            <a:r>
              <a:rPr lang="en-US" sz="2200" dirty="0" smtClean="0"/>
              <a:t> and Del were strong supporters of MLHS and were thrilled to open their home for the MLHS Christmas Tour of Homes in 1999. </a:t>
            </a:r>
          </a:p>
          <a:p>
            <a:pPr algn="ctr"/>
            <a:r>
              <a:rPr lang="en-US" sz="2200" dirty="0" smtClean="0"/>
              <a:t>When </a:t>
            </a:r>
            <a:r>
              <a:rPr lang="en-US" sz="2200" dirty="0" err="1" smtClean="0"/>
              <a:t>Sherron</a:t>
            </a:r>
            <a:r>
              <a:rPr lang="en-US" sz="2200" dirty="0" smtClean="0"/>
              <a:t> passed away, the family requested that her memorials be directed to MLHS.</a:t>
            </a:r>
          </a:p>
          <a:p>
            <a:pPr algn="ctr"/>
            <a:r>
              <a:rPr lang="en-US" sz="2200" dirty="0" smtClean="0"/>
              <a:t>Their daughter Nancy graduated from MLHS in 1988</a:t>
            </a:r>
          </a:p>
        </p:txBody>
      </p:sp>
      <p:pic>
        <p:nvPicPr>
          <p:cNvPr id="8"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048000" y="5562600"/>
            <a:ext cx="1124712" cy="685800"/>
          </a:xfrm>
          <a:prstGeom prst="rect">
            <a:avLst/>
          </a:prstGeom>
          <a:noFill/>
          <a:ln w="9525" algn="in">
            <a:noFill/>
            <a:miter lim="800000"/>
            <a:headEnd/>
            <a:tailEnd/>
          </a:ln>
          <a:effectLst/>
        </p:spPr>
      </p:pic>
    </p:spTree>
  </p:cSld>
  <p:clrMapOvr>
    <a:masterClrMapping/>
  </p:clrMapOvr>
  <p:transition spd="slow" advClick="0" advTm="37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Del </a:t>
            </a:r>
            <a:r>
              <a:rPr lang="en-US" sz="44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Quiring</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4419600" y="1143000"/>
            <a:ext cx="4572000" cy="5170646"/>
          </a:xfrm>
          <a:prstGeom prst="rect">
            <a:avLst/>
          </a:prstGeom>
          <a:noFill/>
        </p:spPr>
        <p:txBody>
          <a:bodyPr wrap="square" rtlCol="0">
            <a:spAutoFit/>
          </a:bodyPr>
          <a:lstStyle/>
          <a:p>
            <a:r>
              <a:rPr lang="en-US" sz="2200" dirty="0" smtClean="0"/>
              <a:t>Del </a:t>
            </a:r>
            <a:r>
              <a:rPr lang="en-US" sz="2200" dirty="0" err="1" smtClean="0"/>
              <a:t>Quiring</a:t>
            </a:r>
            <a:r>
              <a:rPr lang="en-US" sz="2200" dirty="0" smtClean="0"/>
              <a:t> (father of Nancy ‘88) wholeheartedly supported MLHS, and always treasured the great times he had with the parents and students at MLHS.  Del was friendly to everyone and loved to invite Nancy’s high school friends over for his special stew recipe!  He and his wife Sherry  were a team, volunteering at many school events. He was a wonderful, funny, </a:t>
            </a:r>
          </a:p>
          <a:p>
            <a:r>
              <a:rPr lang="en-US" sz="2200" dirty="0" smtClean="0"/>
              <a:t>well-loved man who is missed by many.  When Del passed away, the family requested all memorials be sent to MLHS.</a:t>
            </a:r>
            <a:endParaRPr lang="en-US" sz="2200" dirty="0"/>
          </a:p>
        </p:txBody>
      </p:sp>
      <p:pic>
        <p:nvPicPr>
          <p:cNvPr id="5" name="Picture 4" descr="Del Quring.jpg"/>
          <p:cNvPicPr>
            <a:picLocks noChangeAspect="1"/>
          </p:cNvPicPr>
          <p:nvPr/>
        </p:nvPicPr>
        <p:blipFill>
          <a:blip r:embed="rId2" cstate="print"/>
          <a:stretch>
            <a:fillRect/>
          </a:stretch>
        </p:blipFill>
        <p:spPr>
          <a:xfrm>
            <a:off x="457200" y="914400"/>
            <a:ext cx="3634002" cy="5029199"/>
          </a:xfrm>
          <a:prstGeom prst="ellipse">
            <a:avLst/>
          </a:prstGeom>
          <a:ln>
            <a:noFill/>
          </a:ln>
          <a:effectLst>
            <a:softEdge rad="112500"/>
          </a:effectLst>
        </p:spPr>
      </p:pic>
      <p:sp>
        <p:nvSpPr>
          <p:cNvPr id="6" name="TextBox 5"/>
          <p:cNvSpPr txBox="1"/>
          <p:nvPr/>
        </p:nvSpPr>
        <p:spPr>
          <a:xfrm>
            <a:off x="1219200" y="5867400"/>
            <a:ext cx="2133600" cy="830997"/>
          </a:xfrm>
          <a:prstGeom prst="rect">
            <a:avLst/>
          </a:prstGeom>
          <a:noFill/>
        </p:spPr>
        <p:txBody>
          <a:bodyPr wrap="square" rtlCol="0">
            <a:spAutoFit/>
          </a:bodyPr>
          <a:lstStyle/>
          <a:p>
            <a:r>
              <a:rPr lang="en-US" dirty="0" smtClean="0"/>
              <a:t>Nov. 10 1932 May 29, 2004</a:t>
            </a:r>
            <a:endParaRPr lang="en-US" dirty="0"/>
          </a:p>
        </p:txBody>
      </p:sp>
      <p:pic>
        <p:nvPicPr>
          <p:cNvPr id="7"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200400" y="5638800"/>
            <a:ext cx="1124712" cy="685800"/>
          </a:xfrm>
          <a:prstGeom prst="rect">
            <a:avLst/>
          </a:prstGeom>
          <a:noFill/>
          <a:ln w="9525" algn="in">
            <a:noFill/>
            <a:miter lim="800000"/>
            <a:headEnd/>
            <a:tailEnd/>
          </a:ln>
          <a:effectLst/>
        </p:spPr>
      </p:pic>
    </p:spTree>
  </p:cSld>
  <p:clrMapOvr>
    <a:masterClrMapping/>
  </p:clrMapOvr>
  <p:transition spd="slow" advClick="0" advTm="38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8991600" cy="754053"/>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r>
              <a:rPr lang="en-US" sz="43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Rev. Dr. Lyle D. Rusert</a:t>
            </a:r>
            <a:endParaRPr lang="en-US" sz="43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4" name="TextBox 3"/>
          <p:cNvSpPr txBox="1"/>
          <p:nvPr/>
        </p:nvSpPr>
        <p:spPr>
          <a:xfrm>
            <a:off x="4343400" y="1219200"/>
            <a:ext cx="4572000" cy="6001643"/>
          </a:xfrm>
          <a:prstGeom prst="rect">
            <a:avLst/>
          </a:prstGeom>
          <a:noFill/>
        </p:spPr>
        <p:txBody>
          <a:bodyPr wrap="square" rtlCol="0">
            <a:spAutoFit/>
          </a:bodyPr>
          <a:lstStyle/>
          <a:p>
            <a:r>
              <a:rPr lang="en-US" dirty="0" smtClean="0"/>
              <a:t>Rev. Rusert  attended a Lutheran school,  continuing on to become a pastor. His grandchildren who attended MLHS are Kristin Halverson (04), Joshua (06), Julia (06), Robyn (09), Timothy (09), Jonathan (11), and </a:t>
            </a:r>
            <a:r>
              <a:rPr lang="en-US" dirty="0" err="1" smtClean="0"/>
              <a:t>Rebekah</a:t>
            </a:r>
            <a:r>
              <a:rPr lang="en-US" dirty="0" smtClean="0"/>
              <a:t> (15) Rusert.    </a:t>
            </a:r>
          </a:p>
          <a:p>
            <a:r>
              <a:rPr lang="en-US" dirty="0" smtClean="0"/>
              <a:t>His commitment to Lutheran teaching The Faith is written upon his tombstone </a:t>
            </a:r>
          </a:p>
          <a:p>
            <a:r>
              <a:rPr lang="en-US" dirty="0" smtClean="0"/>
              <a:t>in Jesus’ Words: </a:t>
            </a:r>
          </a:p>
          <a:p>
            <a:r>
              <a:rPr lang="en-US" i="1" dirty="0" smtClean="0"/>
              <a:t>“I have given them Thy Word.”</a:t>
            </a:r>
            <a:r>
              <a:rPr lang="en-US" dirty="0" smtClean="0"/>
              <a:t>  </a:t>
            </a:r>
          </a:p>
          <a:p>
            <a:r>
              <a:rPr lang="en-US" dirty="0" smtClean="0"/>
              <a:t>(John 17:14)</a:t>
            </a:r>
          </a:p>
          <a:p>
            <a:r>
              <a:rPr lang="en-US" dirty="0" smtClean="0"/>
              <a:t/>
            </a:r>
            <a:br>
              <a:rPr lang="en-US" dirty="0" smtClean="0"/>
            </a:br>
            <a:endParaRPr lang="en-US" dirty="0"/>
          </a:p>
        </p:txBody>
      </p:sp>
      <p:sp>
        <p:nvSpPr>
          <p:cNvPr id="5" name="TextBox 4"/>
          <p:cNvSpPr txBox="1"/>
          <p:nvPr/>
        </p:nvSpPr>
        <p:spPr>
          <a:xfrm>
            <a:off x="457200" y="5791200"/>
            <a:ext cx="2819400" cy="830997"/>
          </a:xfrm>
          <a:prstGeom prst="rect">
            <a:avLst/>
          </a:prstGeom>
          <a:noFill/>
        </p:spPr>
        <p:txBody>
          <a:bodyPr wrap="square" rtlCol="0">
            <a:spAutoFit/>
          </a:bodyPr>
          <a:lstStyle/>
          <a:p>
            <a:r>
              <a:rPr lang="en-US" dirty="0" smtClean="0"/>
              <a:t>February 25, 1927</a:t>
            </a:r>
            <a:br>
              <a:rPr lang="en-US" dirty="0" smtClean="0"/>
            </a:br>
            <a:r>
              <a:rPr lang="en-US" dirty="0" smtClean="0"/>
              <a:t>June 24, 2004</a:t>
            </a:r>
            <a:endParaRPr lang="en-US" dirty="0"/>
          </a:p>
        </p:txBody>
      </p:sp>
      <p:pic>
        <p:nvPicPr>
          <p:cNvPr id="6" name="Picture 5" descr="SKM_C554e18091114410_0001.jpg"/>
          <p:cNvPicPr>
            <a:picLocks noChangeAspect="1"/>
          </p:cNvPicPr>
          <p:nvPr/>
        </p:nvPicPr>
        <p:blipFill>
          <a:blip r:embed="rId2" cstate="print"/>
          <a:srcRect l="51765" t="23333" r="13725" b="37778"/>
          <a:stretch>
            <a:fillRect/>
          </a:stretch>
        </p:blipFill>
        <p:spPr>
          <a:xfrm>
            <a:off x="381000" y="1219200"/>
            <a:ext cx="3124200" cy="4556125"/>
          </a:xfrm>
          <a:prstGeom prst="ellipse">
            <a:avLst/>
          </a:prstGeom>
          <a:ln>
            <a:noFill/>
          </a:ln>
          <a:effectLst>
            <a:softEdge rad="112500"/>
          </a:effectLst>
        </p:spPr>
      </p:pic>
      <p:pic>
        <p:nvPicPr>
          <p:cNvPr id="7"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200400" y="5638800"/>
            <a:ext cx="1124712" cy="685800"/>
          </a:xfrm>
          <a:prstGeom prst="rect">
            <a:avLst/>
          </a:prstGeom>
          <a:noFill/>
          <a:ln w="9525" algn="in">
            <a:noFill/>
            <a:miter lim="800000"/>
            <a:headEnd/>
            <a:tailEnd/>
          </a:ln>
          <a:effectLst/>
        </p:spPr>
      </p:pic>
    </p:spTree>
  </p:cSld>
  <p:clrMapOvr>
    <a:masterClrMapping/>
  </p:clrMapOvr>
  <p:transition spd="slow" advClick="0" advTm="41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Herbert A. Schroeder</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8" name="TextBox 7"/>
          <p:cNvSpPr txBox="1"/>
          <p:nvPr/>
        </p:nvSpPr>
        <p:spPr>
          <a:xfrm>
            <a:off x="3733800" y="1447800"/>
            <a:ext cx="5105400" cy="4524315"/>
          </a:xfrm>
          <a:prstGeom prst="rect">
            <a:avLst/>
          </a:prstGeom>
          <a:noFill/>
        </p:spPr>
        <p:txBody>
          <a:bodyPr wrap="square" rtlCol="0">
            <a:spAutoFit/>
          </a:bodyPr>
          <a:lstStyle/>
          <a:p>
            <a:pPr algn="ctr"/>
            <a:endParaRPr lang="en-US" dirty="0" smtClean="0"/>
          </a:p>
          <a:p>
            <a:pPr algn="ctr"/>
            <a:r>
              <a:rPr lang="en-US" dirty="0" smtClean="0"/>
              <a:t>Herbert was a member of the Board of Regents of the Lutheran Education Association and original signor of the articles of </a:t>
            </a:r>
          </a:p>
          <a:p>
            <a:pPr algn="ctr"/>
            <a:r>
              <a:rPr lang="en-US" dirty="0" smtClean="0"/>
              <a:t>incorporation in 1959.</a:t>
            </a:r>
          </a:p>
          <a:p>
            <a:pPr algn="ctr"/>
            <a:endParaRPr lang="en-US" dirty="0" smtClean="0"/>
          </a:p>
          <a:p>
            <a:r>
              <a:rPr lang="en-US" dirty="0" smtClean="0"/>
              <a:t>He was great-grandfather of Brian </a:t>
            </a:r>
            <a:r>
              <a:rPr lang="en-US" dirty="0" err="1" smtClean="0"/>
              <a:t>Rosburg</a:t>
            </a:r>
            <a:r>
              <a:rPr lang="en-US" dirty="0" smtClean="0"/>
              <a:t> (02), Stephanie </a:t>
            </a:r>
            <a:r>
              <a:rPr lang="en-US" dirty="0" err="1" smtClean="0"/>
              <a:t>Rosburg</a:t>
            </a:r>
            <a:r>
              <a:rPr lang="en-US" dirty="0" smtClean="0"/>
              <a:t> (03) and Austin Berkland (19) </a:t>
            </a:r>
          </a:p>
          <a:p>
            <a:r>
              <a:rPr lang="en-US" dirty="0" smtClean="0"/>
              <a:t>and great-great grandfather of </a:t>
            </a:r>
          </a:p>
          <a:p>
            <a:r>
              <a:rPr lang="en-US" dirty="0" smtClean="0"/>
              <a:t>Trevor </a:t>
            </a:r>
            <a:r>
              <a:rPr lang="en-US" dirty="0" err="1" smtClean="0"/>
              <a:t>Rosburg</a:t>
            </a:r>
            <a:r>
              <a:rPr lang="en-US" dirty="0" smtClean="0"/>
              <a:t> (22).</a:t>
            </a:r>
          </a:p>
        </p:txBody>
      </p:sp>
      <p:sp>
        <p:nvSpPr>
          <p:cNvPr id="4" name="TextBox 3"/>
          <p:cNvSpPr txBox="1"/>
          <p:nvPr/>
        </p:nvSpPr>
        <p:spPr>
          <a:xfrm>
            <a:off x="914400" y="6172200"/>
            <a:ext cx="2133600" cy="461665"/>
          </a:xfrm>
          <a:prstGeom prst="rect">
            <a:avLst/>
          </a:prstGeom>
          <a:noFill/>
        </p:spPr>
        <p:txBody>
          <a:bodyPr wrap="square" rtlCol="0">
            <a:spAutoFit/>
          </a:bodyPr>
          <a:lstStyle/>
          <a:p>
            <a:r>
              <a:rPr lang="en-US" dirty="0" smtClean="0"/>
              <a:t>1901-1989</a:t>
            </a:r>
            <a:endParaRPr lang="en-US" dirty="0"/>
          </a:p>
        </p:txBody>
      </p:sp>
      <p:pic>
        <p:nvPicPr>
          <p:cNvPr id="5" name="Picture 4" descr="Schroeder, Herbert Amanda.jpg"/>
          <p:cNvPicPr>
            <a:picLocks noChangeAspect="1"/>
          </p:cNvPicPr>
          <p:nvPr/>
        </p:nvPicPr>
        <p:blipFill>
          <a:blip r:embed="rId2" cstate="print"/>
          <a:srcRect l="37276" t="4855" r="8052" b="7767"/>
          <a:stretch>
            <a:fillRect/>
          </a:stretch>
        </p:blipFill>
        <p:spPr>
          <a:xfrm>
            <a:off x="381000" y="1143000"/>
            <a:ext cx="3124200" cy="5112328"/>
          </a:xfrm>
          <a:prstGeom prst="ellipse">
            <a:avLst/>
          </a:prstGeom>
          <a:ln>
            <a:noFill/>
          </a:ln>
          <a:effectLst>
            <a:softEdge rad="112500"/>
          </a:effectLst>
        </p:spPr>
      </p:pic>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048000" y="5562600"/>
            <a:ext cx="1124712" cy="685800"/>
          </a:xfrm>
          <a:prstGeom prst="rect">
            <a:avLst/>
          </a:prstGeom>
          <a:noFill/>
          <a:ln w="9525" algn="in">
            <a:noFill/>
            <a:miter lim="800000"/>
            <a:headEnd/>
            <a:tailEnd/>
          </a:ln>
          <a:effectLst/>
        </p:spPr>
      </p:pic>
    </p:spTree>
  </p:cSld>
  <p:clrMapOvr>
    <a:masterClrMapping/>
  </p:clrMapOvr>
  <p:transition spd="slow" advClick="0" advTm="37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Lois Swenson</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5" name="Picture 4" descr="Lois Swenson.jpg"/>
          <p:cNvPicPr>
            <a:picLocks noChangeAspect="1"/>
          </p:cNvPicPr>
          <p:nvPr/>
        </p:nvPicPr>
        <p:blipFill>
          <a:blip r:embed="rId2" cstate="print"/>
          <a:stretch>
            <a:fillRect/>
          </a:stretch>
        </p:blipFill>
        <p:spPr>
          <a:xfrm>
            <a:off x="89877" y="1295399"/>
            <a:ext cx="3872523" cy="3974432"/>
          </a:xfrm>
          <a:prstGeom prst="ellipse">
            <a:avLst/>
          </a:prstGeom>
          <a:ln>
            <a:noFill/>
          </a:ln>
          <a:effectLst>
            <a:softEdge rad="112500"/>
          </a:effectLst>
        </p:spPr>
      </p:pic>
      <p:sp>
        <p:nvSpPr>
          <p:cNvPr id="6" name="TextBox 5"/>
          <p:cNvSpPr txBox="1"/>
          <p:nvPr/>
        </p:nvSpPr>
        <p:spPr>
          <a:xfrm>
            <a:off x="4343400" y="1295400"/>
            <a:ext cx="4267200" cy="5262979"/>
          </a:xfrm>
          <a:prstGeom prst="rect">
            <a:avLst/>
          </a:prstGeom>
          <a:noFill/>
        </p:spPr>
        <p:txBody>
          <a:bodyPr wrap="square" rtlCol="0">
            <a:spAutoFit/>
          </a:bodyPr>
          <a:lstStyle/>
          <a:p>
            <a:r>
              <a:rPr lang="en-US" dirty="0" smtClean="0"/>
              <a:t>Lois and her husband Don were both quiet supporters of MLHS. They served as Guardian Angel tuition donors for many years. Lois was a regular attendee at the Fall Benefit Dinner. Lois and Don were monthly supporters in the 25/25/25 and the KNIGHT’S Brigade for ten years.</a:t>
            </a:r>
          </a:p>
          <a:p>
            <a:r>
              <a:rPr lang="en-US" dirty="0" smtClean="0"/>
              <a:t>They remembered MLHS in their estate plans. Lois requested that gifts given in her memory be directed to MLHS.</a:t>
            </a:r>
            <a:endParaRPr lang="en-US" dirty="0"/>
          </a:p>
        </p:txBody>
      </p:sp>
      <p:sp>
        <p:nvSpPr>
          <p:cNvPr id="7" name="TextBox 6"/>
          <p:cNvSpPr txBox="1"/>
          <p:nvPr/>
        </p:nvSpPr>
        <p:spPr>
          <a:xfrm>
            <a:off x="609600" y="5486400"/>
            <a:ext cx="2667000" cy="830997"/>
          </a:xfrm>
          <a:prstGeom prst="rect">
            <a:avLst/>
          </a:prstGeom>
          <a:noFill/>
        </p:spPr>
        <p:txBody>
          <a:bodyPr wrap="square" rtlCol="0">
            <a:spAutoFit/>
          </a:bodyPr>
          <a:lstStyle/>
          <a:p>
            <a:r>
              <a:rPr lang="en-US" dirty="0" smtClean="0"/>
              <a:t>October 21, 1931</a:t>
            </a:r>
          </a:p>
          <a:p>
            <a:r>
              <a:rPr lang="en-US" dirty="0" smtClean="0"/>
              <a:t>August 31, 2018</a:t>
            </a:r>
            <a:endParaRPr lang="en-US" dirty="0"/>
          </a:p>
        </p:txBody>
      </p:sp>
      <p:pic>
        <p:nvPicPr>
          <p:cNvPr id="8"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048000" y="5562600"/>
            <a:ext cx="1124712" cy="685800"/>
          </a:xfrm>
          <a:prstGeom prst="rect">
            <a:avLst/>
          </a:prstGeom>
          <a:noFill/>
          <a:ln w="9525" algn="in">
            <a:noFill/>
            <a:miter lim="800000"/>
            <a:headEnd/>
            <a:tailEnd/>
          </a:ln>
          <a:effectLst/>
        </p:spPr>
      </p:pic>
    </p:spTree>
  </p:cSld>
  <p:clrMapOvr>
    <a:masterClrMapping/>
  </p:clrMapOvr>
  <p:transition spd="slow" advClick="0" advTm="3600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Donald Swift</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3" name="Picture 2" descr="20180921_122801.jpg"/>
          <p:cNvPicPr>
            <a:picLocks noChangeAspect="1"/>
          </p:cNvPicPr>
          <p:nvPr/>
        </p:nvPicPr>
        <p:blipFill>
          <a:blip r:embed="rId2" cstate="print"/>
          <a:srcRect l="17412" t="21111" r="20374" b="11111"/>
          <a:stretch>
            <a:fillRect/>
          </a:stretch>
        </p:blipFill>
        <p:spPr>
          <a:xfrm>
            <a:off x="304800" y="1219200"/>
            <a:ext cx="3200400" cy="4648200"/>
          </a:xfrm>
          <a:prstGeom prst="ellipse">
            <a:avLst/>
          </a:prstGeom>
          <a:ln>
            <a:noFill/>
          </a:ln>
          <a:effectLst>
            <a:softEdge rad="112500"/>
          </a:effectLst>
        </p:spPr>
      </p:pic>
      <p:sp>
        <p:nvSpPr>
          <p:cNvPr id="4" name="TextBox 3"/>
          <p:cNvSpPr txBox="1"/>
          <p:nvPr/>
        </p:nvSpPr>
        <p:spPr>
          <a:xfrm>
            <a:off x="685800" y="5867400"/>
            <a:ext cx="2362200" cy="461665"/>
          </a:xfrm>
          <a:prstGeom prst="rect">
            <a:avLst/>
          </a:prstGeom>
          <a:noFill/>
        </p:spPr>
        <p:txBody>
          <a:bodyPr wrap="square" rtlCol="0">
            <a:spAutoFit/>
          </a:bodyPr>
          <a:lstStyle/>
          <a:p>
            <a:r>
              <a:rPr lang="en-US" dirty="0" smtClean="0"/>
              <a:t>1930-1985</a:t>
            </a:r>
            <a:endParaRPr lang="en-US" dirty="0"/>
          </a:p>
        </p:txBody>
      </p:sp>
      <p:sp>
        <p:nvSpPr>
          <p:cNvPr id="5" name="TextBox 4"/>
          <p:cNvSpPr txBox="1"/>
          <p:nvPr/>
        </p:nvSpPr>
        <p:spPr>
          <a:xfrm>
            <a:off x="3657600" y="1143000"/>
            <a:ext cx="5181600" cy="5262979"/>
          </a:xfrm>
          <a:prstGeom prst="rect">
            <a:avLst/>
          </a:prstGeom>
          <a:noFill/>
        </p:spPr>
        <p:txBody>
          <a:bodyPr wrap="square" rtlCol="0">
            <a:spAutoFit/>
          </a:bodyPr>
          <a:lstStyle/>
          <a:p>
            <a:r>
              <a:rPr lang="en-US" dirty="0" smtClean="0"/>
              <a:t>Don was a forefront leader in founding a Lutheran high school in southern Minnesota. He was an active member of the Lutheran Education Association and a member of the first MLHS Board of Directors. Don was the owner of Swift Systems, Northrop which was the builder of the school and gymnasium. One of Don’s biggest thrills was when the Board was given the “go-ahead” to call an administrator. Grandchildren who graduated are Derek (98), Ryan (01), Sarah (04), Hannah (06).</a:t>
            </a:r>
            <a:endParaRPr lang="en-US" dirty="0"/>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2743200" y="5715000"/>
            <a:ext cx="1124712" cy="685800"/>
          </a:xfrm>
          <a:prstGeom prst="rect">
            <a:avLst/>
          </a:prstGeom>
          <a:noFill/>
          <a:ln w="9525" algn="in">
            <a:noFill/>
            <a:miter lim="800000"/>
            <a:headEnd/>
            <a:tailEnd/>
          </a:ln>
          <a:effectLst/>
        </p:spPr>
      </p:pic>
    </p:spTree>
  </p:cSld>
  <p:clrMapOvr>
    <a:masterClrMapping/>
  </p:clrMapOvr>
  <p:transition spd="slow" advClick="0" advTm="3800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3810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Harold Swift</a:t>
            </a:r>
          </a:p>
        </p:txBody>
      </p:sp>
      <p:pic>
        <p:nvPicPr>
          <p:cNvPr id="4" name="Picture 3" descr="Harold Swift.jpg"/>
          <p:cNvPicPr>
            <a:picLocks noChangeAspect="1"/>
          </p:cNvPicPr>
          <p:nvPr/>
        </p:nvPicPr>
        <p:blipFill>
          <a:blip r:embed="rId2" cstate="print"/>
          <a:srcRect b="43516"/>
          <a:stretch>
            <a:fillRect/>
          </a:stretch>
        </p:blipFill>
        <p:spPr>
          <a:xfrm>
            <a:off x="380999" y="1371601"/>
            <a:ext cx="3139887" cy="4270248"/>
          </a:xfrm>
          <a:prstGeom prst="ellipse">
            <a:avLst/>
          </a:prstGeom>
          <a:ln>
            <a:noFill/>
          </a:ln>
          <a:effectLst>
            <a:softEdge rad="112500"/>
          </a:effectLst>
        </p:spPr>
      </p:pic>
      <p:sp>
        <p:nvSpPr>
          <p:cNvPr id="5" name="TextBox 4"/>
          <p:cNvSpPr txBox="1"/>
          <p:nvPr/>
        </p:nvSpPr>
        <p:spPr>
          <a:xfrm>
            <a:off x="838200" y="5943600"/>
            <a:ext cx="1905000" cy="461665"/>
          </a:xfrm>
          <a:prstGeom prst="rect">
            <a:avLst/>
          </a:prstGeom>
          <a:noFill/>
        </p:spPr>
        <p:txBody>
          <a:bodyPr wrap="square" rtlCol="0">
            <a:spAutoFit/>
          </a:bodyPr>
          <a:lstStyle/>
          <a:p>
            <a:r>
              <a:rPr lang="en-US" dirty="0" smtClean="0"/>
              <a:t>1928-2008</a:t>
            </a:r>
            <a:endParaRPr lang="en-US" dirty="0"/>
          </a:p>
        </p:txBody>
      </p:sp>
      <p:sp>
        <p:nvSpPr>
          <p:cNvPr id="6" name="TextBox 5"/>
          <p:cNvSpPr txBox="1"/>
          <p:nvPr/>
        </p:nvSpPr>
        <p:spPr>
          <a:xfrm>
            <a:off x="3505200" y="1524000"/>
            <a:ext cx="5334000" cy="4524315"/>
          </a:xfrm>
          <a:prstGeom prst="rect">
            <a:avLst/>
          </a:prstGeom>
          <a:noFill/>
        </p:spPr>
        <p:txBody>
          <a:bodyPr wrap="square" rtlCol="0">
            <a:spAutoFit/>
          </a:bodyPr>
          <a:lstStyle/>
          <a:p>
            <a:r>
              <a:rPr lang="en-US" dirty="0" smtClean="0"/>
              <a:t>An avid sports fan, Harold spent numerous hours devoted to the MLHS Knights athletic programs. He coached baseball for several years and was a frequent visitor at the school. His strong faith, love for young people, and devotion to excellence made him an unforgettable role model to MLHS students and the first recipient of The Martin Luther Award in 1989. The Baseball Diamond in Northrop is named in his memory.</a:t>
            </a:r>
            <a:endParaRPr lang="en-US" dirty="0"/>
          </a:p>
        </p:txBody>
      </p:sp>
      <p:pic>
        <p:nvPicPr>
          <p:cNvPr id="7"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2743200" y="5715000"/>
            <a:ext cx="1124712" cy="685800"/>
          </a:xfrm>
          <a:prstGeom prst="rect">
            <a:avLst/>
          </a:prstGeom>
          <a:noFill/>
          <a:ln w="9525" algn="in">
            <a:noFill/>
            <a:miter lim="800000"/>
            <a:headEnd/>
            <a:tailEnd/>
          </a:ln>
          <a:effectLst/>
        </p:spPr>
      </p:pic>
    </p:spTree>
  </p:cSld>
  <p:clrMapOvr>
    <a:masterClrMapping/>
  </p:clrMapOvr>
  <p:transition spd="slow" advClick="0" advTm="3800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Duane Uttech</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609600" y="5791200"/>
            <a:ext cx="2438400" cy="461665"/>
          </a:xfrm>
          <a:prstGeom prst="rect">
            <a:avLst/>
          </a:prstGeom>
          <a:noFill/>
        </p:spPr>
        <p:txBody>
          <a:bodyPr wrap="square" rtlCol="0">
            <a:spAutoFit/>
          </a:bodyPr>
          <a:lstStyle/>
          <a:p>
            <a:r>
              <a:rPr lang="en-US" dirty="0" smtClean="0"/>
              <a:t>1928-2005</a:t>
            </a:r>
            <a:endParaRPr lang="en-US" dirty="0"/>
          </a:p>
        </p:txBody>
      </p:sp>
      <p:pic>
        <p:nvPicPr>
          <p:cNvPr id="4" name="Picture 2" descr="Leaf_fractal_like[1]"/>
          <p:cNvPicPr>
            <a:picLocks noChangeAspect="1" noChangeArrowheads="1"/>
          </p:cNvPicPr>
          <p:nvPr/>
        </p:nvPicPr>
        <p:blipFill>
          <a:blip r:embed="rId2" cstate="print">
            <a:clrChange>
              <a:clrFrom>
                <a:srgbClr val="FFFFFF"/>
              </a:clrFrom>
              <a:clrTo>
                <a:srgbClr val="FFFFFF">
                  <a:alpha val="0"/>
                </a:srgbClr>
              </a:clrTo>
            </a:clrChange>
            <a:grayscl/>
          </a:blip>
          <a:srcRect l="2370" t="-777"/>
          <a:stretch>
            <a:fillRect/>
          </a:stretch>
        </p:blipFill>
        <p:spPr bwMode="auto">
          <a:xfrm>
            <a:off x="2667000" y="5638800"/>
            <a:ext cx="1124712" cy="685800"/>
          </a:xfrm>
          <a:prstGeom prst="rect">
            <a:avLst/>
          </a:prstGeom>
          <a:noFill/>
          <a:ln w="9525" algn="in">
            <a:noFill/>
            <a:miter lim="800000"/>
            <a:headEnd/>
            <a:tailEnd/>
          </a:ln>
          <a:effectLst/>
        </p:spPr>
      </p:pic>
      <p:pic>
        <p:nvPicPr>
          <p:cNvPr id="5" name="Picture 4" descr="Duane Uttech.jpg"/>
          <p:cNvPicPr>
            <a:picLocks noChangeAspect="1"/>
          </p:cNvPicPr>
          <p:nvPr/>
        </p:nvPicPr>
        <p:blipFill>
          <a:blip r:embed="rId3" cstate="print"/>
          <a:stretch>
            <a:fillRect/>
          </a:stretch>
        </p:blipFill>
        <p:spPr>
          <a:xfrm>
            <a:off x="228600" y="1137444"/>
            <a:ext cx="3657600" cy="4501356"/>
          </a:xfrm>
          <a:prstGeom prst="ellipse">
            <a:avLst/>
          </a:prstGeom>
          <a:ln>
            <a:noFill/>
          </a:ln>
          <a:effectLst>
            <a:softEdge rad="112500"/>
          </a:effectLst>
        </p:spPr>
      </p:pic>
      <p:sp>
        <p:nvSpPr>
          <p:cNvPr id="6" name="TextBox 5"/>
          <p:cNvSpPr txBox="1"/>
          <p:nvPr/>
        </p:nvSpPr>
        <p:spPr>
          <a:xfrm>
            <a:off x="4038600" y="1066800"/>
            <a:ext cx="4953000" cy="5784711"/>
          </a:xfrm>
          <a:prstGeom prst="rect">
            <a:avLst/>
          </a:prstGeom>
          <a:noFill/>
        </p:spPr>
        <p:txBody>
          <a:bodyPr wrap="square" rtlCol="0">
            <a:spAutoFit/>
          </a:bodyPr>
          <a:lstStyle/>
          <a:p>
            <a:r>
              <a:rPr lang="en-US" dirty="0" smtClean="0"/>
              <a:t>Duane Uttech was a staunch advocate for Christian Education provided by Lutheran schools. He believed that it was an important mission and responsibility of the church. He was instrumental in the formation of St. Mark's Lutheran School in Wausau, Wisconsin. He also supported and provided service for schools and churches in central and northern Wisconsin. This was accomplished through the two Christian bookstores he and his wife, Diane, started and owned in the Wausau area.</a:t>
            </a:r>
            <a:endParaRPr lang="en-US" dirty="0"/>
          </a:p>
        </p:txBody>
      </p:sp>
    </p:spTree>
  </p:cSld>
  <p:clrMapOvr>
    <a:masterClrMapping/>
  </p:clrMapOvr>
  <p:transition spd="slow" advClick="0" advTm="4100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Veland, Leah 22 copy.gif"/>
          <p:cNvPicPr>
            <a:picLocks noChangeAspect="1"/>
          </p:cNvPicPr>
          <p:nvPr/>
        </p:nvPicPr>
        <p:blipFill>
          <a:blip r:embed="rId2" cstate="print"/>
          <a:stretch>
            <a:fillRect/>
          </a:stretch>
        </p:blipFill>
        <p:spPr>
          <a:xfrm>
            <a:off x="457201" y="990600"/>
            <a:ext cx="3631316" cy="5257800"/>
          </a:xfrm>
          <a:prstGeom prst="ellipse">
            <a:avLst/>
          </a:prstGeom>
          <a:ln>
            <a:noFill/>
          </a:ln>
          <a:effectLst>
            <a:softEdge rad="112500"/>
          </a:effectLst>
        </p:spPr>
      </p:pic>
      <p:sp>
        <p:nvSpPr>
          <p:cNvPr id="11" name="TextBox 10"/>
          <p:cNvSpPr txBox="1"/>
          <p:nvPr/>
        </p:nvSpPr>
        <p:spPr>
          <a:xfrm>
            <a:off x="762000" y="5867400"/>
            <a:ext cx="3200400" cy="830997"/>
          </a:xfrm>
          <a:prstGeom prst="rect">
            <a:avLst/>
          </a:prstGeom>
          <a:noFill/>
        </p:spPr>
        <p:txBody>
          <a:bodyPr wrap="square" rtlCol="0">
            <a:spAutoFit/>
          </a:bodyPr>
          <a:lstStyle/>
          <a:p>
            <a:r>
              <a:rPr lang="en-US" b="1" dirty="0" smtClean="0"/>
              <a:t>August 14, 1978</a:t>
            </a:r>
          </a:p>
          <a:p>
            <a:r>
              <a:rPr lang="en-US" b="1" dirty="0" smtClean="0"/>
              <a:t>April 10, 2009</a:t>
            </a:r>
            <a:endParaRPr lang="en-US" b="1" dirty="0"/>
          </a:p>
        </p:txBody>
      </p:sp>
      <p:sp>
        <p:nvSpPr>
          <p:cNvPr id="12" name="TextBox 11"/>
          <p:cNvSpPr txBox="1"/>
          <p:nvPr/>
        </p:nvSpPr>
        <p:spPr>
          <a:xfrm>
            <a:off x="4495800" y="1447800"/>
            <a:ext cx="4495800" cy="4154984"/>
          </a:xfrm>
          <a:prstGeom prst="rect">
            <a:avLst/>
          </a:prstGeom>
          <a:noFill/>
        </p:spPr>
        <p:txBody>
          <a:bodyPr wrap="square" rtlCol="0">
            <a:spAutoFit/>
          </a:bodyPr>
          <a:lstStyle/>
          <a:p>
            <a:r>
              <a:rPr lang="en-US" b="1" dirty="0" smtClean="0"/>
              <a:t>Leah </a:t>
            </a:r>
            <a:r>
              <a:rPr lang="en-US" b="1" dirty="0" err="1" smtClean="0"/>
              <a:t>Veland</a:t>
            </a:r>
            <a:r>
              <a:rPr lang="en-US" b="1" dirty="0" smtClean="0"/>
              <a:t> had one dream after moving to Truman and attending St. Paul’s Lutheran School--she wanted to graduate from MLHS. Leah began her high school education at MLHS in September 1993 and became an involved and supportive student. She fulfilled her dream in 1997 as an excited, happy graduate of MLHS.</a:t>
            </a:r>
            <a:endParaRPr lang="en-US" b="1" dirty="0"/>
          </a:p>
        </p:txBody>
      </p:sp>
      <p:sp>
        <p:nvSpPr>
          <p:cNvPr id="13" name="Rectangle 12"/>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Leah Marie </a:t>
            </a:r>
            <a:r>
              <a:rPr lang="en-US" sz="44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Veland</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581400" y="5638800"/>
            <a:ext cx="1124712" cy="685800"/>
          </a:xfrm>
          <a:prstGeom prst="rect">
            <a:avLst/>
          </a:prstGeom>
          <a:noFill/>
          <a:ln w="9525" algn="in">
            <a:noFill/>
            <a:miter lim="800000"/>
            <a:headEnd/>
            <a:tailEnd/>
          </a:ln>
          <a:effectLst/>
        </p:spPr>
      </p:pic>
    </p:spTree>
  </p:cSld>
  <p:clrMapOvr>
    <a:masterClrMapping/>
  </p:clrMapOvr>
  <p:transition spd="slow" advClick="0" advTm="39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Ervin J. </a:t>
            </a:r>
            <a:r>
              <a:rPr lang="en-US" sz="44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Barchenger</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7" name="TextBox 6"/>
          <p:cNvSpPr txBox="1"/>
          <p:nvPr/>
        </p:nvSpPr>
        <p:spPr>
          <a:xfrm>
            <a:off x="3657600" y="1371600"/>
            <a:ext cx="5257800" cy="4893647"/>
          </a:xfrm>
          <a:prstGeom prst="rect">
            <a:avLst/>
          </a:prstGeom>
          <a:noFill/>
        </p:spPr>
        <p:txBody>
          <a:bodyPr wrap="square" rtlCol="0">
            <a:spAutoFit/>
          </a:bodyPr>
          <a:lstStyle/>
          <a:p>
            <a:pPr algn="ctr"/>
            <a:r>
              <a:rPr lang="en-US" dirty="0" err="1" smtClean="0"/>
              <a:t>Erv</a:t>
            </a:r>
            <a:r>
              <a:rPr lang="en-US" dirty="0" smtClean="0"/>
              <a:t> was a faithful donor, volunteer and advocate of Lutheran education and Martin Luther High School.</a:t>
            </a:r>
          </a:p>
          <a:p>
            <a:pPr algn="ctr"/>
            <a:r>
              <a:rPr lang="en-US" dirty="0" smtClean="0"/>
              <a:t>With </a:t>
            </a:r>
            <a:r>
              <a:rPr lang="en-US" dirty="0" err="1" smtClean="0"/>
              <a:t>Erv’s</a:t>
            </a:r>
            <a:r>
              <a:rPr lang="en-US" dirty="0" smtClean="0"/>
              <a:t> assistance, the land that is the current MLHS campus and softball diamond was purchased from the </a:t>
            </a:r>
            <a:r>
              <a:rPr lang="en-US" dirty="0" err="1" smtClean="0"/>
              <a:t>Barchenger</a:t>
            </a:r>
            <a:r>
              <a:rPr lang="en-US" dirty="0" smtClean="0"/>
              <a:t> family in 1984 and 1985 at a discounted price.</a:t>
            </a:r>
          </a:p>
          <a:p>
            <a:pPr algn="ctr"/>
            <a:endParaRPr lang="en-US" dirty="0" smtClean="0"/>
          </a:p>
          <a:p>
            <a:pPr algn="ctr"/>
            <a:r>
              <a:rPr lang="en-US" dirty="0" err="1" smtClean="0"/>
              <a:t>Erv</a:t>
            </a:r>
            <a:r>
              <a:rPr lang="en-US" dirty="0" smtClean="0"/>
              <a:t> also remembered MLHS with a large estate gift that was distributed after his death.</a:t>
            </a:r>
          </a:p>
          <a:p>
            <a:pPr algn="ctr"/>
            <a:endParaRPr lang="en-US" dirty="0" smtClean="0"/>
          </a:p>
        </p:txBody>
      </p:sp>
      <p:pic>
        <p:nvPicPr>
          <p:cNvPr id="77829" name="Picture 5" descr="Ervin John Barchenger"/>
          <p:cNvPicPr>
            <a:picLocks noChangeAspect="1" noChangeArrowheads="1"/>
          </p:cNvPicPr>
          <p:nvPr/>
        </p:nvPicPr>
        <p:blipFill>
          <a:blip r:embed="rId2" cstate="print"/>
          <a:srcRect l="19565" r="19565"/>
          <a:stretch>
            <a:fillRect/>
          </a:stretch>
        </p:blipFill>
        <p:spPr bwMode="auto">
          <a:xfrm>
            <a:off x="381000" y="1295400"/>
            <a:ext cx="2895600" cy="4757057"/>
          </a:xfrm>
          <a:prstGeom prst="rect">
            <a:avLst/>
          </a:prstGeom>
          <a:noFill/>
        </p:spPr>
      </p:pic>
      <p:sp>
        <p:nvSpPr>
          <p:cNvPr id="5" name="TextBox 4"/>
          <p:cNvSpPr txBox="1"/>
          <p:nvPr/>
        </p:nvSpPr>
        <p:spPr>
          <a:xfrm>
            <a:off x="457200" y="6172200"/>
            <a:ext cx="2743200" cy="461665"/>
          </a:xfrm>
          <a:prstGeom prst="rect">
            <a:avLst/>
          </a:prstGeom>
          <a:noFill/>
        </p:spPr>
        <p:txBody>
          <a:bodyPr wrap="square" rtlCol="0">
            <a:spAutoFit/>
          </a:bodyPr>
          <a:lstStyle/>
          <a:p>
            <a:r>
              <a:rPr lang="en-US" dirty="0" smtClean="0"/>
              <a:t>1929-2017</a:t>
            </a:r>
            <a:endParaRPr lang="en-US" dirty="0"/>
          </a:p>
        </p:txBody>
      </p:sp>
      <p:pic>
        <p:nvPicPr>
          <p:cNvPr id="8"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2895600" y="5867400"/>
            <a:ext cx="1124712" cy="685800"/>
          </a:xfrm>
          <a:prstGeom prst="rect">
            <a:avLst/>
          </a:prstGeom>
          <a:noFill/>
          <a:ln w="9525" algn="in">
            <a:noFill/>
            <a:miter lim="800000"/>
            <a:headEnd/>
            <a:tailEnd/>
          </a:ln>
          <a:effectLst/>
        </p:spPr>
      </p:pic>
    </p:spTree>
  </p:cSld>
  <p:clrMapOvr>
    <a:masterClrMapping/>
  </p:clrMapOvr>
  <p:transition spd="slow" advClick="0" advTm="35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Rev. Larry A. </a:t>
            </a:r>
            <a:r>
              <a:rPr lang="en-US" sz="44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Veland</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8" name="TextBox 7"/>
          <p:cNvSpPr txBox="1"/>
          <p:nvPr/>
        </p:nvSpPr>
        <p:spPr>
          <a:xfrm>
            <a:off x="4648200" y="1295400"/>
            <a:ext cx="4191000" cy="5262979"/>
          </a:xfrm>
          <a:prstGeom prst="rect">
            <a:avLst/>
          </a:prstGeom>
          <a:noFill/>
        </p:spPr>
        <p:txBody>
          <a:bodyPr wrap="square" rtlCol="0">
            <a:spAutoFit/>
          </a:bodyPr>
          <a:lstStyle/>
          <a:p>
            <a:endParaRPr lang="en-US" dirty="0" smtClean="0"/>
          </a:p>
          <a:p>
            <a:r>
              <a:rPr lang="en-US" dirty="0" smtClean="0"/>
              <a:t>       Rev. </a:t>
            </a:r>
            <a:r>
              <a:rPr lang="en-US" dirty="0" err="1" smtClean="0"/>
              <a:t>Veland</a:t>
            </a:r>
            <a:r>
              <a:rPr lang="en-US" dirty="0" smtClean="0"/>
              <a:t> served as pastor at St Paul’s Lutheran,      </a:t>
            </a:r>
          </a:p>
          <a:p>
            <a:r>
              <a:rPr lang="en-US" dirty="0" smtClean="0"/>
              <a:t>       Truman from 1986 to 1997. </a:t>
            </a:r>
          </a:p>
          <a:p>
            <a:endParaRPr lang="en-US" dirty="0" smtClean="0"/>
          </a:p>
          <a:p>
            <a:r>
              <a:rPr lang="en-US" dirty="0" smtClean="0"/>
              <a:t>       He had a heart for Christian  </a:t>
            </a:r>
          </a:p>
          <a:p>
            <a:r>
              <a:rPr lang="en-US" dirty="0" smtClean="0"/>
              <a:t>       education and evangelism. </a:t>
            </a:r>
          </a:p>
          <a:p>
            <a:r>
              <a:rPr lang="en-US" dirty="0" smtClean="0"/>
              <a:t>      He supported MLHS in many ways. Some may remember the bright green cowboy hat he wore when auctioneering at MLHS fundraising events.</a:t>
            </a:r>
            <a:endParaRPr lang="en-US" dirty="0"/>
          </a:p>
        </p:txBody>
      </p:sp>
      <p:pic>
        <p:nvPicPr>
          <p:cNvPr id="9" name="Picture 8" descr="Veland, Rev Larry copy.gif"/>
          <p:cNvPicPr>
            <a:picLocks noChangeAspect="1"/>
          </p:cNvPicPr>
          <p:nvPr/>
        </p:nvPicPr>
        <p:blipFill>
          <a:blip r:embed="rId2" cstate="print"/>
          <a:stretch>
            <a:fillRect/>
          </a:stretch>
        </p:blipFill>
        <p:spPr>
          <a:xfrm>
            <a:off x="152400" y="914400"/>
            <a:ext cx="4038600" cy="5023899"/>
          </a:xfrm>
          <a:prstGeom prst="ellipse">
            <a:avLst/>
          </a:prstGeom>
          <a:ln>
            <a:noFill/>
          </a:ln>
          <a:effectLst>
            <a:softEdge rad="112500"/>
          </a:effectLst>
        </p:spPr>
      </p:pic>
      <p:sp>
        <p:nvSpPr>
          <p:cNvPr id="5" name="TextBox 4"/>
          <p:cNvSpPr txBox="1"/>
          <p:nvPr/>
        </p:nvSpPr>
        <p:spPr>
          <a:xfrm>
            <a:off x="838200" y="5867400"/>
            <a:ext cx="3124200" cy="830997"/>
          </a:xfrm>
          <a:prstGeom prst="rect">
            <a:avLst/>
          </a:prstGeom>
          <a:noFill/>
        </p:spPr>
        <p:txBody>
          <a:bodyPr wrap="square" rtlCol="0">
            <a:spAutoFit/>
          </a:bodyPr>
          <a:lstStyle/>
          <a:p>
            <a:r>
              <a:rPr lang="en-US" dirty="0" smtClean="0"/>
              <a:t>March 19, 1948</a:t>
            </a:r>
          </a:p>
          <a:p>
            <a:r>
              <a:rPr lang="en-US" dirty="0" smtClean="0"/>
              <a:t> September 27, 2003</a:t>
            </a:r>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429000" y="5562600"/>
            <a:ext cx="1124712" cy="685800"/>
          </a:xfrm>
          <a:prstGeom prst="rect">
            <a:avLst/>
          </a:prstGeom>
          <a:noFill/>
          <a:ln w="9525" algn="in">
            <a:noFill/>
            <a:miter lim="800000"/>
            <a:headEnd/>
            <a:tailEnd/>
          </a:ln>
          <a:effectLst/>
        </p:spPr>
      </p:pic>
    </p:spTree>
  </p:cSld>
  <p:clrMapOvr>
    <a:masterClrMapping/>
  </p:clrMapOvr>
  <p:transition spd="slow" advClick="0" advTm="3400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descr="Pastor Larry Veland and Marty Krause LEA banquet"/>
          <p:cNvPicPr>
            <a:picLocks noChangeAspect="1" noChangeArrowheads="1"/>
          </p:cNvPicPr>
          <p:nvPr/>
        </p:nvPicPr>
        <p:blipFill>
          <a:blip r:embed="rId2" cstate="print"/>
          <a:srcRect l="27587" r="4048"/>
          <a:stretch>
            <a:fillRect/>
          </a:stretch>
        </p:blipFill>
        <p:spPr bwMode="auto">
          <a:xfrm>
            <a:off x="457200" y="381000"/>
            <a:ext cx="5791200" cy="6096000"/>
          </a:xfrm>
          <a:prstGeom prst="rect">
            <a:avLst/>
          </a:prstGeom>
          <a:ln w="28575" cap="sq" cmpd="thickThin">
            <a:solidFill>
              <a:srgbClr val="000000"/>
            </a:solidFill>
            <a:prstDash val="solid"/>
            <a:miter lim="800000"/>
          </a:ln>
          <a:effectLst>
            <a:innerShdw blurRad="76200">
              <a:srgbClr val="000000"/>
            </a:innerShdw>
          </a:effectLst>
        </p:spPr>
      </p:pic>
      <p:sp>
        <p:nvSpPr>
          <p:cNvPr id="34823" name="Text Box 7"/>
          <p:cNvSpPr txBox="1">
            <a:spLocks noChangeArrowheads="1"/>
          </p:cNvSpPr>
          <p:nvPr/>
        </p:nvSpPr>
        <p:spPr bwMode="auto">
          <a:xfrm>
            <a:off x="6400800" y="1676400"/>
            <a:ext cx="2590800" cy="2492990"/>
          </a:xfrm>
          <a:prstGeom prst="rect">
            <a:avLst/>
          </a:prstGeom>
          <a:noFill/>
          <a:ln w="9525">
            <a:noFill/>
            <a:miter lim="800000"/>
            <a:headEnd/>
            <a:tailEnd/>
          </a:ln>
          <a:effectLst/>
        </p:spPr>
        <p:txBody>
          <a:bodyPr wrap="square">
            <a:spAutoFit/>
          </a:bodyPr>
          <a:lstStyle/>
          <a:p>
            <a:pPr>
              <a:spcBef>
                <a:spcPct val="50000"/>
              </a:spcBef>
            </a:pPr>
            <a:r>
              <a:rPr lang="en-US" dirty="0" smtClean="0"/>
              <a:t>1988</a:t>
            </a:r>
          </a:p>
          <a:p>
            <a:pPr>
              <a:spcBef>
                <a:spcPct val="50000"/>
              </a:spcBef>
            </a:pPr>
            <a:r>
              <a:rPr lang="en-US" dirty="0" smtClean="0"/>
              <a:t>Rev</a:t>
            </a:r>
            <a:r>
              <a:rPr lang="en-US" dirty="0"/>
              <a:t>. Larry </a:t>
            </a:r>
            <a:r>
              <a:rPr lang="en-US" dirty="0" err="1" smtClean="0"/>
              <a:t>Veland</a:t>
            </a:r>
            <a:r>
              <a:rPr lang="en-US" dirty="0" smtClean="0"/>
              <a:t> (left)  and                      </a:t>
            </a:r>
            <a:r>
              <a:rPr lang="en-US" dirty="0"/>
              <a:t>Marty </a:t>
            </a:r>
            <a:r>
              <a:rPr lang="en-US" dirty="0" smtClean="0"/>
              <a:t>Krause            auctioneering at the </a:t>
            </a:r>
            <a:r>
              <a:rPr lang="en-US" dirty="0"/>
              <a:t>LEA Banquet</a:t>
            </a:r>
          </a:p>
        </p:txBody>
      </p:sp>
    </p:spTree>
  </p:cSld>
  <p:clrMapOvr>
    <a:masterClrMapping/>
  </p:clrMapOvr>
  <p:transition spd="slow" advClick="0" advTm="700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ankatomortuary.com/sitemaker/memsol_data/1954/2074323/2074323_profile_pic.jpg"/>
          <p:cNvPicPr>
            <a:picLocks noChangeAspect="1" noChangeArrowheads="1"/>
          </p:cNvPicPr>
          <p:nvPr/>
        </p:nvPicPr>
        <p:blipFill>
          <a:blip r:embed="rId2" cstate="print"/>
          <a:stretch>
            <a:fillRect/>
          </a:stretch>
        </p:blipFill>
        <p:spPr bwMode="auto">
          <a:xfrm>
            <a:off x="381000" y="990600"/>
            <a:ext cx="3809623" cy="5149876"/>
          </a:xfrm>
          <a:prstGeom prst="ellipse">
            <a:avLst/>
          </a:prstGeom>
          <a:ln>
            <a:noFill/>
          </a:ln>
          <a:effectLst>
            <a:softEdge rad="112500"/>
          </a:effectLst>
        </p:spPr>
      </p:pic>
      <p:sp>
        <p:nvSpPr>
          <p:cNvPr id="3" name="Rectangle 2"/>
          <p:cNvSpPr/>
          <p:nvPr/>
        </p:nvSpPr>
        <p:spPr>
          <a:xfrm>
            <a:off x="7620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Lori Ann Wiederhoeft</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4" name="TextBox 3"/>
          <p:cNvSpPr txBox="1"/>
          <p:nvPr/>
        </p:nvSpPr>
        <p:spPr>
          <a:xfrm>
            <a:off x="685800" y="6027003"/>
            <a:ext cx="3200400" cy="830997"/>
          </a:xfrm>
          <a:prstGeom prst="rect">
            <a:avLst/>
          </a:prstGeom>
          <a:noFill/>
        </p:spPr>
        <p:txBody>
          <a:bodyPr wrap="square" rtlCol="0">
            <a:spAutoFit/>
          </a:bodyPr>
          <a:lstStyle/>
          <a:p>
            <a:r>
              <a:rPr lang="en-US" b="1" dirty="0" smtClean="0"/>
              <a:t>March 11, 1968</a:t>
            </a:r>
          </a:p>
          <a:p>
            <a:r>
              <a:rPr lang="en-US" dirty="0" smtClean="0"/>
              <a:t>February 16, 2018</a:t>
            </a:r>
            <a:endParaRPr lang="en-US" b="1" dirty="0"/>
          </a:p>
        </p:txBody>
      </p:sp>
      <p:sp>
        <p:nvSpPr>
          <p:cNvPr id="5" name="TextBox 4"/>
          <p:cNvSpPr txBox="1"/>
          <p:nvPr/>
        </p:nvSpPr>
        <p:spPr>
          <a:xfrm>
            <a:off x="4876800" y="2057400"/>
            <a:ext cx="3962400" cy="3416320"/>
          </a:xfrm>
          <a:prstGeom prst="rect">
            <a:avLst/>
          </a:prstGeom>
          <a:noFill/>
        </p:spPr>
        <p:txBody>
          <a:bodyPr wrap="square" rtlCol="0">
            <a:spAutoFit/>
          </a:bodyPr>
          <a:lstStyle/>
          <a:p>
            <a:r>
              <a:rPr lang="en-US" dirty="0" smtClean="0"/>
              <a:t>Lori Ann was a member of the first graduating class—The Class of </a:t>
            </a:r>
            <a:r>
              <a:rPr lang="en-US" b="1" dirty="0" smtClean="0"/>
              <a:t>1986.</a:t>
            </a:r>
          </a:p>
          <a:p>
            <a:r>
              <a:rPr lang="en-US" dirty="0" smtClean="0"/>
              <a:t>“Lori had a strong faith that was developed when she attended Martin Luther High School in Northrop,” said her sister, </a:t>
            </a:r>
            <a:r>
              <a:rPr lang="en-US" dirty="0" err="1" smtClean="0"/>
              <a:t>DeeAnn</a:t>
            </a:r>
            <a:r>
              <a:rPr lang="en-US" dirty="0" smtClean="0"/>
              <a:t> Britton.</a:t>
            </a:r>
            <a:endParaRPr lang="en-US" dirty="0"/>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581400" y="5715000"/>
            <a:ext cx="1124712" cy="685800"/>
          </a:xfrm>
          <a:prstGeom prst="rect">
            <a:avLst/>
          </a:prstGeom>
          <a:noFill/>
          <a:ln w="9525" algn="in">
            <a:noFill/>
            <a:miter lim="800000"/>
            <a:headEnd/>
            <a:tailEnd/>
          </a:ln>
          <a:effectLst/>
        </p:spPr>
      </p:pic>
    </p:spTree>
  </p:cSld>
  <p:clrMapOvr>
    <a:masterClrMapping/>
  </p:clrMapOvr>
  <p:transition spd="slow" advClick="0" advTm="3900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Joanne Weihe</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3" name="Picture 2" descr="Joanne Weihe 2.jpg"/>
          <p:cNvPicPr>
            <a:picLocks noChangeAspect="1"/>
          </p:cNvPicPr>
          <p:nvPr/>
        </p:nvPicPr>
        <p:blipFill>
          <a:blip r:embed="rId2" cstate="print"/>
          <a:stretch>
            <a:fillRect/>
          </a:stretch>
        </p:blipFill>
        <p:spPr>
          <a:xfrm>
            <a:off x="304800" y="1143000"/>
            <a:ext cx="3486150" cy="464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3886200" y="1219200"/>
            <a:ext cx="5105400" cy="5262979"/>
          </a:xfrm>
          <a:prstGeom prst="rect">
            <a:avLst/>
          </a:prstGeom>
          <a:noFill/>
        </p:spPr>
        <p:txBody>
          <a:bodyPr wrap="square" rtlCol="0">
            <a:spAutoFit/>
          </a:bodyPr>
          <a:lstStyle/>
          <a:p>
            <a:r>
              <a:rPr lang="en-US" dirty="0" smtClean="0"/>
              <a:t>Joanne’s husband, Henry, was a founding member of Board of Directors. Together they worked with others to begin MLHS. Joanne helped to recruit the first teachers and worked to get the school building ready for the first year of classes. She was also a Guardian Angel tuition donor for many years. Daughter, Julie, graduated in 1987. Grandchildren who attended MLHS </a:t>
            </a:r>
            <a:r>
              <a:rPr lang="en-US" smtClean="0"/>
              <a:t>were Brandi (03), Parker (10), Tanner (13) and Alex (15). </a:t>
            </a:r>
            <a:r>
              <a:rPr lang="en-US" dirty="0" smtClean="0"/>
              <a:t>Joanne was a faithful volunteer throughout her lifetime.</a:t>
            </a:r>
            <a:endParaRPr lang="en-US" dirty="0"/>
          </a:p>
        </p:txBody>
      </p:sp>
      <p:sp>
        <p:nvSpPr>
          <p:cNvPr id="7" name="Rectangle 6"/>
          <p:cNvSpPr/>
          <p:nvPr/>
        </p:nvSpPr>
        <p:spPr>
          <a:xfrm>
            <a:off x="304800" y="5867400"/>
            <a:ext cx="3505200" cy="830997"/>
          </a:xfrm>
          <a:prstGeom prst="rect">
            <a:avLst/>
          </a:prstGeom>
        </p:spPr>
        <p:txBody>
          <a:bodyPr wrap="square">
            <a:spAutoFit/>
          </a:bodyPr>
          <a:lstStyle/>
          <a:p>
            <a:r>
              <a:rPr lang="en-US" dirty="0" smtClean="0"/>
              <a:t>September 27, 1938</a:t>
            </a:r>
          </a:p>
          <a:p>
            <a:r>
              <a:rPr lang="en-US" dirty="0" smtClean="0"/>
              <a:t>May 5, 2010</a:t>
            </a:r>
            <a:endParaRPr lang="en-US" dirty="0"/>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352800" y="5791200"/>
            <a:ext cx="1124712" cy="685800"/>
          </a:xfrm>
          <a:prstGeom prst="rect">
            <a:avLst/>
          </a:prstGeom>
          <a:noFill/>
          <a:ln w="9525" algn="in">
            <a:noFill/>
            <a:miter lim="800000"/>
            <a:headEnd/>
            <a:tailEnd/>
          </a:ln>
          <a:effectLst/>
        </p:spPr>
      </p:pic>
    </p:spTree>
  </p:cSld>
  <p:clrMapOvr>
    <a:masterClrMapping/>
  </p:clrMapOvr>
  <p:transition spd="slow" advClick="0" advTm="4000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Tory Weihe</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3" name="Picture 2" descr="Tory Weihe.jpg"/>
          <p:cNvPicPr>
            <a:picLocks noChangeAspect="1"/>
          </p:cNvPicPr>
          <p:nvPr/>
        </p:nvPicPr>
        <p:blipFill>
          <a:blip r:embed="rId2" cstate="print"/>
          <a:stretch>
            <a:fillRect/>
          </a:stretch>
        </p:blipFill>
        <p:spPr>
          <a:xfrm>
            <a:off x="152400" y="1143000"/>
            <a:ext cx="5105400" cy="4815574"/>
          </a:xfrm>
          <a:prstGeom prst="ellipse">
            <a:avLst/>
          </a:prstGeom>
          <a:ln>
            <a:noFill/>
          </a:ln>
          <a:effectLst>
            <a:softEdge rad="112500"/>
          </a:effectLst>
        </p:spPr>
      </p:pic>
      <p:sp>
        <p:nvSpPr>
          <p:cNvPr id="5" name="TextBox 4"/>
          <p:cNvSpPr txBox="1"/>
          <p:nvPr/>
        </p:nvSpPr>
        <p:spPr>
          <a:xfrm>
            <a:off x="5181600" y="1219200"/>
            <a:ext cx="3962400" cy="4893647"/>
          </a:xfrm>
          <a:prstGeom prst="rect">
            <a:avLst/>
          </a:prstGeom>
          <a:noFill/>
        </p:spPr>
        <p:txBody>
          <a:bodyPr wrap="square" rtlCol="0">
            <a:spAutoFit/>
          </a:bodyPr>
          <a:lstStyle/>
          <a:p>
            <a:r>
              <a:rPr lang="en-US" dirty="0" smtClean="0"/>
              <a:t>Tory was very strong in his faith, which is what lead him and wife, Jill, to decide to send Alex to MLHS before he passed away. Unfortunately, he passed away before</a:t>
            </a:r>
          </a:p>
          <a:p>
            <a:r>
              <a:rPr lang="en-US" dirty="0" smtClean="0"/>
              <a:t>Alex started high school and wasn't able to physically be a part of MLHS. His strong faith and family values helped Alex be a successful MLHS graduate in 2015.</a:t>
            </a:r>
            <a:endParaRPr lang="en-US" dirty="0"/>
          </a:p>
        </p:txBody>
      </p:sp>
      <p:sp>
        <p:nvSpPr>
          <p:cNvPr id="6" name="Rectangle 5"/>
          <p:cNvSpPr/>
          <p:nvPr/>
        </p:nvSpPr>
        <p:spPr>
          <a:xfrm>
            <a:off x="533400" y="5867400"/>
            <a:ext cx="4038600" cy="830997"/>
          </a:xfrm>
          <a:prstGeom prst="rect">
            <a:avLst/>
          </a:prstGeom>
        </p:spPr>
        <p:txBody>
          <a:bodyPr wrap="square">
            <a:spAutoFit/>
          </a:bodyPr>
          <a:lstStyle/>
          <a:p>
            <a:r>
              <a:rPr lang="en-US" dirty="0" smtClean="0"/>
              <a:t>September 19, 1965</a:t>
            </a:r>
          </a:p>
          <a:p>
            <a:r>
              <a:rPr lang="en-US" dirty="0" smtClean="0"/>
              <a:t>May 5, 2011</a:t>
            </a:r>
            <a:endParaRPr lang="en-US" dirty="0"/>
          </a:p>
        </p:txBody>
      </p:sp>
      <p:pic>
        <p:nvPicPr>
          <p:cNvPr id="7"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886200" y="5791200"/>
            <a:ext cx="1124712" cy="685800"/>
          </a:xfrm>
          <a:prstGeom prst="rect">
            <a:avLst/>
          </a:prstGeom>
          <a:noFill/>
          <a:ln w="9525" algn="in">
            <a:noFill/>
            <a:miter lim="800000"/>
            <a:headEnd/>
            <a:tailEnd/>
          </a:ln>
          <a:effectLst/>
        </p:spPr>
      </p:pic>
    </p:spTree>
  </p:cSld>
  <p:clrMapOvr>
    <a:masterClrMapping/>
  </p:clrMapOvr>
  <p:transition spd="slow" advClick="0" advTm="40000">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oanne and Tory Weihe.jpg"/>
          <p:cNvPicPr>
            <a:picLocks noChangeAspect="1"/>
          </p:cNvPicPr>
          <p:nvPr/>
        </p:nvPicPr>
        <p:blipFill>
          <a:blip r:embed="rId2" cstate="print"/>
          <a:stretch>
            <a:fillRect/>
          </a:stretch>
        </p:blipFill>
        <p:spPr>
          <a:xfrm>
            <a:off x="1524000" y="762000"/>
            <a:ext cx="6096000" cy="4800600"/>
          </a:xfrm>
          <a:prstGeom prst="rect">
            <a:avLst/>
          </a:prstGeom>
          <a:ln>
            <a:noFill/>
          </a:ln>
          <a:effectLst>
            <a:softEdge rad="112500"/>
          </a:effectLst>
        </p:spPr>
      </p:pic>
      <p:sp>
        <p:nvSpPr>
          <p:cNvPr id="5" name="TextBox 4"/>
          <p:cNvSpPr txBox="1"/>
          <p:nvPr/>
        </p:nvSpPr>
        <p:spPr>
          <a:xfrm>
            <a:off x="1524000" y="5715000"/>
            <a:ext cx="6172200" cy="461665"/>
          </a:xfrm>
          <a:prstGeom prst="rect">
            <a:avLst/>
          </a:prstGeom>
          <a:noFill/>
        </p:spPr>
        <p:txBody>
          <a:bodyPr wrap="square" rtlCol="0">
            <a:spAutoFit/>
          </a:bodyPr>
          <a:lstStyle/>
          <a:p>
            <a:r>
              <a:rPr lang="en-US" dirty="0" smtClean="0"/>
              <a:t>Joanne and Tory Weihe</a:t>
            </a:r>
            <a:endParaRPr lang="en-US" dirty="0"/>
          </a:p>
        </p:txBody>
      </p:sp>
    </p:spTree>
  </p:cSld>
  <p:clrMapOvr>
    <a:masterClrMapping/>
  </p:clrMapOvr>
  <p:transition spd="slow" advClick="0" advTm="1000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Delores (Lange) </a:t>
            </a:r>
            <a:r>
              <a:rPr lang="en-US" sz="40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Wolle</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5" name="Picture 4" descr="Delores Lange Wolle.jpg"/>
          <p:cNvPicPr>
            <a:picLocks noChangeAspect="1"/>
          </p:cNvPicPr>
          <p:nvPr/>
        </p:nvPicPr>
        <p:blipFill>
          <a:blip r:embed="rId2" cstate="print"/>
          <a:stretch>
            <a:fillRect/>
          </a:stretch>
        </p:blipFill>
        <p:spPr>
          <a:xfrm>
            <a:off x="533400" y="1143000"/>
            <a:ext cx="3771900" cy="4584700"/>
          </a:xfrm>
          <a:prstGeom prst="ellipse">
            <a:avLst/>
          </a:prstGeom>
          <a:ln>
            <a:noFill/>
          </a:ln>
          <a:effectLst>
            <a:softEdge rad="112500"/>
          </a:effectLst>
        </p:spPr>
      </p:pic>
      <p:sp>
        <p:nvSpPr>
          <p:cNvPr id="6" name="TextBox 5"/>
          <p:cNvSpPr txBox="1"/>
          <p:nvPr/>
        </p:nvSpPr>
        <p:spPr>
          <a:xfrm>
            <a:off x="5257800" y="1371600"/>
            <a:ext cx="3505200" cy="3785652"/>
          </a:xfrm>
          <a:prstGeom prst="rect">
            <a:avLst/>
          </a:prstGeom>
          <a:noFill/>
        </p:spPr>
        <p:txBody>
          <a:bodyPr wrap="square" rtlCol="0">
            <a:spAutoFit/>
          </a:bodyPr>
          <a:lstStyle/>
          <a:p>
            <a:r>
              <a:rPr lang="en-US" dirty="0" smtClean="0"/>
              <a:t>Delores was an enthusiastic supporter of MLHS and volunteered often. She enjoyed attending the events that her grandchildren Lindsey (Halverson) </a:t>
            </a:r>
            <a:r>
              <a:rPr lang="en-US" dirty="0" err="1" smtClean="0"/>
              <a:t>O’Loughlin</a:t>
            </a:r>
            <a:r>
              <a:rPr lang="en-US" dirty="0" smtClean="0"/>
              <a:t> (99) and Lance Halverson (05) participated in.</a:t>
            </a:r>
            <a:endParaRPr lang="en-US" dirty="0"/>
          </a:p>
        </p:txBody>
      </p:sp>
      <p:sp>
        <p:nvSpPr>
          <p:cNvPr id="7" name="TextBox 6"/>
          <p:cNvSpPr txBox="1"/>
          <p:nvPr/>
        </p:nvSpPr>
        <p:spPr>
          <a:xfrm>
            <a:off x="1066800" y="5715000"/>
            <a:ext cx="2971800" cy="830997"/>
          </a:xfrm>
          <a:prstGeom prst="rect">
            <a:avLst/>
          </a:prstGeom>
          <a:noFill/>
        </p:spPr>
        <p:txBody>
          <a:bodyPr wrap="square" rtlCol="0">
            <a:spAutoFit/>
          </a:bodyPr>
          <a:lstStyle/>
          <a:p>
            <a:r>
              <a:rPr lang="en-US" dirty="0" smtClean="0"/>
              <a:t>December 28, 1935</a:t>
            </a:r>
          </a:p>
          <a:p>
            <a:r>
              <a:rPr lang="en-US" dirty="0" smtClean="0"/>
              <a:t>October 20, 2012</a:t>
            </a:r>
            <a:endParaRPr lang="en-US" dirty="0"/>
          </a:p>
        </p:txBody>
      </p:sp>
      <p:pic>
        <p:nvPicPr>
          <p:cNvPr id="8"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810000" y="5486400"/>
            <a:ext cx="1124712" cy="685800"/>
          </a:xfrm>
          <a:prstGeom prst="rect">
            <a:avLst/>
          </a:prstGeom>
          <a:noFill/>
          <a:ln w="9525" algn="in">
            <a:noFill/>
            <a:miter lim="800000"/>
            <a:headEnd/>
            <a:tailEnd/>
          </a:ln>
          <a:effectLst/>
        </p:spPr>
      </p:pic>
    </p:spTree>
  </p:cSld>
  <p:clrMapOvr>
    <a:masterClrMapping/>
  </p:clrMapOvr>
  <p:transition spd="slow" advClick="0" advTm="38000">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mory Tree with plaques.jpg"/>
          <p:cNvPicPr>
            <a:picLocks noChangeAspect="1"/>
          </p:cNvPicPr>
          <p:nvPr/>
        </p:nvPicPr>
        <p:blipFill>
          <a:blip r:embed="rId2" cstate="print"/>
          <a:stretch>
            <a:fillRect/>
          </a:stretch>
        </p:blipFill>
        <p:spPr>
          <a:xfrm>
            <a:off x="609600" y="381000"/>
            <a:ext cx="5022880" cy="5961158"/>
          </a:xfrm>
          <a:prstGeom prst="rect">
            <a:avLst/>
          </a:prstGeom>
        </p:spPr>
      </p:pic>
      <p:sp>
        <p:nvSpPr>
          <p:cNvPr id="3" name="TextBox 2"/>
          <p:cNvSpPr txBox="1"/>
          <p:nvPr/>
        </p:nvSpPr>
        <p:spPr>
          <a:xfrm>
            <a:off x="5943600" y="1219200"/>
            <a:ext cx="2743200" cy="3416320"/>
          </a:xfrm>
          <a:prstGeom prst="rect">
            <a:avLst/>
          </a:prstGeom>
          <a:noFill/>
        </p:spPr>
        <p:txBody>
          <a:bodyPr wrap="square" rtlCol="0">
            <a:spAutoFit/>
          </a:bodyPr>
          <a:lstStyle/>
          <a:p>
            <a:r>
              <a:rPr lang="en-US" dirty="0" smtClean="0"/>
              <a:t>Thank you to the families who have purchased a leaf on the Memory Tree to remember the pioneers who devoted so much to the MLHS Ministry. </a:t>
            </a:r>
            <a:endParaRPr lang="en-US" dirty="0"/>
          </a:p>
        </p:txBody>
      </p:sp>
    </p:spTree>
  </p:cSld>
  <p:clrMapOvr>
    <a:masterClrMapping/>
  </p:clrMapOvr>
  <p:transition spd="slow" advClick="0" advTm="10000">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Elaine and Ron Royuk, 2nd Administrator"/>
          <p:cNvPicPr>
            <a:picLocks noChangeAspect="1" noChangeArrowheads="1"/>
          </p:cNvPicPr>
          <p:nvPr/>
        </p:nvPicPr>
        <p:blipFill>
          <a:blip r:embed="rId2" cstate="print"/>
          <a:srcRect l="26908" t="19451" r="25257"/>
          <a:stretch>
            <a:fillRect/>
          </a:stretch>
        </p:blipFill>
        <p:spPr bwMode="auto">
          <a:xfrm>
            <a:off x="381000" y="1447800"/>
            <a:ext cx="3886200" cy="4220618"/>
          </a:xfrm>
          <a:prstGeom prst="rect">
            <a:avLst/>
          </a:prstGeom>
          <a:ln w="88900" cap="sq" cmpd="thickThin">
            <a:solidFill>
              <a:srgbClr val="000000"/>
            </a:solidFill>
            <a:prstDash val="solid"/>
            <a:miter lim="800000"/>
          </a:ln>
          <a:effectLst>
            <a:innerShdw blurRad="76200">
              <a:srgbClr val="000000"/>
            </a:innerShdw>
          </a:effectLst>
        </p:spPr>
      </p:pic>
      <p:sp>
        <p:nvSpPr>
          <p:cNvPr id="48132" name="Text Box 4"/>
          <p:cNvSpPr txBox="1">
            <a:spLocks noChangeArrowheads="1"/>
          </p:cNvSpPr>
          <p:nvPr/>
        </p:nvSpPr>
        <p:spPr bwMode="auto">
          <a:xfrm>
            <a:off x="4800600" y="1676400"/>
            <a:ext cx="3733800" cy="4154984"/>
          </a:xfrm>
          <a:prstGeom prst="rect">
            <a:avLst/>
          </a:prstGeom>
          <a:noFill/>
          <a:ln w="9525">
            <a:noFill/>
            <a:miter lim="800000"/>
            <a:headEnd/>
            <a:tailEnd/>
          </a:ln>
          <a:effectLst/>
        </p:spPr>
        <p:txBody>
          <a:bodyPr wrap="square">
            <a:spAutoFit/>
          </a:bodyPr>
          <a:lstStyle/>
          <a:p>
            <a:pPr>
              <a:spcBef>
                <a:spcPct val="50000"/>
              </a:spcBef>
            </a:pPr>
            <a:r>
              <a:rPr lang="en-US" dirty="0" smtClean="0"/>
              <a:t>Ron </a:t>
            </a:r>
            <a:r>
              <a:rPr lang="en-US" dirty="0" err="1" smtClean="0"/>
              <a:t>Royuk</a:t>
            </a:r>
            <a:r>
              <a:rPr lang="en-US" dirty="0" smtClean="0"/>
              <a:t> was the second Administrator at MLHS. He is pictured at left with </a:t>
            </a:r>
            <a:r>
              <a:rPr lang="en-US" dirty="0"/>
              <a:t>his wife, Elaine</a:t>
            </a:r>
            <a:r>
              <a:rPr lang="en-US" dirty="0" smtClean="0"/>
              <a:t>. </a:t>
            </a:r>
          </a:p>
          <a:p>
            <a:pPr>
              <a:spcBef>
                <a:spcPct val="50000"/>
              </a:spcBef>
            </a:pPr>
            <a:r>
              <a:rPr lang="en-US" dirty="0" smtClean="0"/>
              <a:t>Ron served MLHS from 1995 to 2003. </a:t>
            </a:r>
          </a:p>
          <a:p>
            <a:pPr>
              <a:spcBef>
                <a:spcPct val="50000"/>
              </a:spcBef>
            </a:pPr>
            <a:r>
              <a:rPr lang="en-US" dirty="0" smtClean="0"/>
              <a:t>His theme through life was “God is good, all the time. All the time, God is good.” Praise the Lord.</a:t>
            </a:r>
          </a:p>
        </p:txBody>
      </p:sp>
      <p:sp>
        <p:nvSpPr>
          <p:cNvPr id="4" name="TextBox 3"/>
          <p:cNvSpPr txBox="1"/>
          <p:nvPr/>
        </p:nvSpPr>
        <p:spPr>
          <a:xfrm>
            <a:off x="838200" y="5715000"/>
            <a:ext cx="3124200" cy="830997"/>
          </a:xfrm>
          <a:prstGeom prst="rect">
            <a:avLst/>
          </a:prstGeom>
          <a:noFill/>
        </p:spPr>
        <p:txBody>
          <a:bodyPr wrap="square" rtlCol="0">
            <a:spAutoFit/>
          </a:bodyPr>
          <a:lstStyle/>
          <a:p>
            <a:r>
              <a:rPr lang="de-DE" dirty="0" smtClean="0"/>
              <a:t>June 17, 1941 </a:t>
            </a:r>
          </a:p>
          <a:p>
            <a:r>
              <a:rPr lang="de-DE" dirty="0" smtClean="0"/>
              <a:t>Aug. 15, 2016</a:t>
            </a:r>
            <a:endParaRPr lang="en-US" dirty="0"/>
          </a:p>
        </p:txBody>
      </p:sp>
      <p:sp>
        <p:nvSpPr>
          <p:cNvPr id="5" name="Rectangle 4"/>
          <p:cNvSpPr/>
          <p:nvPr/>
        </p:nvSpPr>
        <p:spPr>
          <a:xfrm>
            <a:off x="76200" y="3048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Ronald J. </a:t>
            </a:r>
            <a:r>
              <a:rPr lang="en-US" sz="40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Royuk</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cSld>
  <p:clrMapOvr>
    <a:masterClrMapping/>
  </p:clrMapOvr>
  <p:transition spd="slow" advClick="0" advTm="3000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67200" y="1828800"/>
            <a:ext cx="4495800" cy="4770537"/>
          </a:xfrm>
          <a:prstGeom prst="rect">
            <a:avLst/>
          </a:prstGeom>
          <a:noFill/>
        </p:spPr>
        <p:txBody>
          <a:bodyPr wrap="square" rtlCol="0">
            <a:spAutoFit/>
          </a:bodyPr>
          <a:lstStyle/>
          <a:p>
            <a:r>
              <a:rPr lang="en-US" b="0" dirty="0" smtClean="0"/>
              <a:t> </a:t>
            </a:r>
            <a:r>
              <a:rPr lang="en-US" sz="2000" dirty="0" smtClean="0"/>
              <a:t>From its beginning, the </a:t>
            </a:r>
            <a:r>
              <a:rPr lang="en-US" sz="2000" dirty="0" err="1" smtClean="0"/>
              <a:t>Drevlows</a:t>
            </a:r>
            <a:r>
              <a:rPr lang="en-US" sz="2000" dirty="0" smtClean="0"/>
              <a:t> were very supportive of Martin Luther High School. Reverend was instrumental in promoting the idea of a Lutheran high school in South Minnesota. They both believed in the importance of Lutheran Christian education, encouraged various students to attend MLHS, and supported the ongoing work of the school both financially and through their own work on its behalf. They would be pleased to know that Martin Luther continues to offer a Christ-centered education to the students and churches in southern Minnesota.</a:t>
            </a:r>
            <a:endParaRPr lang="en-US" sz="2000" dirty="0"/>
          </a:p>
        </p:txBody>
      </p:sp>
      <p:pic>
        <p:nvPicPr>
          <p:cNvPr id="5" name="Picture 4" descr="Rev Arthur and Virginia Drevlow.jpg"/>
          <p:cNvPicPr>
            <a:picLocks noChangeAspect="1"/>
          </p:cNvPicPr>
          <p:nvPr/>
        </p:nvPicPr>
        <p:blipFill>
          <a:blip r:embed="rId2" cstate="print"/>
          <a:stretch>
            <a:fillRect/>
          </a:stretch>
        </p:blipFill>
        <p:spPr>
          <a:xfrm>
            <a:off x="381000" y="1828800"/>
            <a:ext cx="3742944" cy="4468368"/>
          </a:xfrm>
          <a:prstGeom prst="rect">
            <a:avLst/>
          </a:prstGeom>
          <a:ln>
            <a:noFill/>
          </a:ln>
          <a:effectLst>
            <a:softEdge rad="112500"/>
          </a:effectLst>
        </p:spPr>
      </p:pic>
      <p:sp>
        <p:nvSpPr>
          <p:cNvPr id="6" name="Rectangle 5"/>
          <p:cNvSpPr/>
          <p:nvPr/>
        </p:nvSpPr>
        <p:spPr>
          <a:xfrm>
            <a:off x="76200" y="381000"/>
            <a:ext cx="8915400" cy="1323439"/>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a:t>
            </a:r>
          </a:p>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Rev. Dr. Arthur &amp; Virginia </a:t>
            </a:r>
            <a:r>
              <a:rPr lang="en-US" sz="40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Drevlow</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cSld>
  <p:clrMapOvr>
    <a:masterClrMapping/>
  </p:clrMapOvr>
  <p:transition spd="slow" advClick="0" advTm="30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769441"/>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4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Louis </a:t>
            </a:r>
            <a:r>
              <a:rPr lang="en-US" sz="44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Beckendorf</a:t>
            </a:r>
            <a:endPar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3657600" y="1143000"/>
            <a:ext cx="5257800" cy="5262979"/>
          </a:xfrm>
          <a:prstGeom prst="rect">
            <a:avLst/>
          </a:prstGeom>
          <a:noFill/>
        </p:spPr>
        <p:txBody>
          <a:bodyPr wrap="square" rtlCol="0">
            <a:spAutoFit/>
          </a:bodyPr>
          <a:lstStyle/>
          <a:p>
            <a:pPr algn="ctr"/>
            <a:r>
              <a:rPr lang="en-US" dirty="0" smtClean="0"/>
              <a:t>Louis was committed to Christian education. He served as a Delegate from St. Paul’s, Wilbert and was on the MLHS Board of Directors from 1993-1996. His four children attended St Paul’s Lutheran Elementary School, Wilbert. There was no question in his mind that they would also </a:t>
            </a:r>
            <a:r>
              <a:rPr lang="en-US" smtClean="0"/>
              <a:t>attend MLHS</a:t>
            </a:r>
            <a:r>
              <a:rPr lang="en-US" dirty="0" smtClean="0"/>
              <a:t>. They all also attended college pursuing careers in agriculture. Lisa (92)-Senior Lab Technician, Eric (94)-Entomologist, Mark (96)- Agronomist, and Dale (01)-Agronomist. Grandson Dylan is in the Class of 2020.</a:t>
            </a:r>
          </a:p>
        </p:txBody>
      </p:sp>
      <p:sp>
        <p:nvSpPr>
          <p:cNvPr id="6" name="TextBox 5"/>
          <p:cNvSpPr txBox="1"/>
          <p:nvPr/>
        </p:nvSpPr>
        <p:spPr>
          <a:xfrm>
            <a:off x="762000" y="5486400"/>
            <a:ext cx="2362200" cy="830997"/>
          </a:xfrm>
          <a:prstGeom prst="rect">
            <a:avLst/>
          </a:prstGeom>
          <a:noFill/>
        </p:spPr>
        <p:txBody>
          <a:bodyPr wrap="square" rtlCol="0">
            <a:spAutoFit/>
          </a:bodyPr>
          <a:lstStyle/>
          <a:p>
            <a:r>
              <a:rPr lang="en-US" dirty="0" smtClean="0"/>
              <a:t>January 28, 1934 April 4, 2001</a:t>
            </a:r>
            <a:endParaRPr lang="en-US" dirty="0"/>
          </a:p>
        </p:txBody>
      </p:sp>
      <p:pic>
        <p:nvPicPr>
          <p:cNvPr id="5" name="Picture 4" descr="Louis Beckendorf.jpg"/>
          <p:cNvPicPr>
            <a:picLocks noChangeAspect="1"/>
          </p:cNvPicPr>
          <p:nvPr/>
        </p:nvPicPr>
        <p:blipFill>
          <a:blip r:embed="rId2" cstate="print"/>
          <a:stretch>
            <a:fillRect/>
          </a:stretch>
        </p:blipFill>
        <p:spPr>
          <a:xfrm>
            <a:off x="533400" y="1066800"/>
            <a:ext cx="2861797" cy="4267200"/>
          </a:xfrm>
          <a:prstGeom prst="ellipse">
            <a:avLst/>
          </a:prstGeom>
          <a:ln>
            <a:noFill/>
          </a:ln>
          <a:effectLst>
            <a:softEdge rad="112500"/>
          </a:effectLst>
        </p:spPr>
      </p:pic>
      <p:pic>
        <p:nvPicPr>
          <p:cNvPr id="7"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1524000" y="6172200"/>
            <a:ext cx="1124712" cy="685800"/>
          </a:xfrm>
          <a:prstGeom prst="rect">
            <a:avLst/>
          </a:prstGeom>
          <a:noFill/>
          <a:ln w="9525" algn="in">
            <a:noFill/>
            <a:miter lim="800000"/>
            <a:headEnd/>
            <a:tailEnd/>
          </a:ln>
          <a:effectLst/>
        </p:spPr>
      </p:pic>
    </p:spTree>
  </p:cSld>
  <p:clrMapOvr>
    <a:masterClrMapping/>
  </p:clrMapOvr>
  <p:transition spd="slow" advClick="0" advTm="36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810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a:t>
            </a:r>
            <a:r>
              <a:rPr lang="en-US" sz="40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Lorine</a:t>
            </a: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Harley</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3" name="Picture 2" descr="Rev Vernon and Lorine Harley.PNG"/>
          <p:cNvPicPr>
            <a:picLocks noChangeAspect="1"/>
          </p:cNvPicPr>
          <p:nvPr/>
        </p:nvPicPr>
        <p:blipFill>
          <a:blip r:embed="rId2" cstate="print"/>
          <a:srcRect t="23072" r="43565"/>
          <a:stretch>
            <a:fillRect/>
          </a:stretch>
        </p:blipFill>
        <p:spPr>
          <a:xfrm>
            <a:off x="381000" y="1523999"/>
            <a:ext cx="3124200" cy="4975577"/>
          </a:xfrm>
          <a:prstGeom prst="ellipse">
            <a:avLst/>
          </a:prstGeom>
          <a:ln>
            <a:noFill/>
          </a:ln>
          <a:effectLst>
            <a:softEdge rad="112500"/>
          </a:effectLst>
        </p:spPr>
      </p:pic>
      <p:sp>
        <p:nvSpPr>
          <p:cNvPr id="5" name="TextBox 4"/>
          <p:cNvSpPr txBox="1"/>
          <p:nvPr/>
        </p:nvSpPr>
        <p:spPr>
          <a:xfrm>
            <a:off x="3810000" y="1828800"/>
            <a:ext cx="5181600" cy="4154984"/>
          </a:xfrm>
          <a:prstGeom prst="rect">
            <a:avLst/>
          </a:prstGeom>
          <a:noFill/>
        </p:spPr>
        <p:txBody>
          <a:bodyPr wrap="square" rtlCol="0">
            <a:spAutoFit/>
          </a:bodyPr>
          <a:lstStyle/>
          <a:p>
            <a:r>
              <a:rPr lang="en-US" dirty="0" err="1" smtClean="0"/>
              <a:t>Lorine</a:t>
            </a:r>
            <a:r>
              <a:rPr lang="en-US" dirty="0" smtClean="0"/>
              <a:t> </a:t>
            </a:r>
            <a:r>
              <a:rPr lang="en-US" dirty="0" smtClean="0"/>
              <a:t>M. Harley</a:t>
            </a:r>
          </a:p>
          <a:p>
            <a:r>
              <a:rPr lang="en-US" dirty="0" smtClean="0"/>
              <a:t>March 22, 1916-December 6, 2014</a:t>
            </a:r>
          </a:p>
          <a:p>
            <a:endParaRPr lang="en-US" dirty="0" smtClean="0"/>
          </a:p>
          <a:p>
            <a:r>
              <a:rPr lang="en-US" dirty="0" smtClean="0"/>
              <a:t>Mrs</a:t>
            </a:r>
            <a:r>
              <a:rPr lang="en-US" dirty="0" smtClean="0"/>
              <a:t>. Harley </a:t>
            </a:r>
            <a:r>
              <a:rPr lang="en-US" dirty="0" smtClean="0"/>
              <a:t>was a </a:t>
            </a:r>
            <a:r>
              <a:rPr lang="en-US" dirty="0" smtClean="0"/>
              <a:t>loyal </a:t>
            </a:r>
            <a:r>
              <a:rPr lang="en-US" dirty="0" smtClean="0"/>
              <a:t>supporter </a:t>
            </a:r>
            <a:r>
              <a:rPr lang="en-US" dirty="0" smtClean="0"/>
              <a:t>of Lutheran education for all </a:t>
            </a:r>
            <a:r>
              <a:rPr lang="en-US" dirty="0" smtClean="0"/>
              <a:t>ages and was a </a:t>
            </a:r>
            <a:r>
              <a:rPr lang="en-US" dirty="0" smtClean="0"/>
              <a:t>faithful </a:t>
            </a:r>
            <a:r>
              <a:rPr lang="en-US" dirty="0" smtClean="0"/>
              <a:t>volunteer at St Paul Lutheran School, Fairmont and MLHS. Both Rev. and Mrs. Harley </a:t>
            </a:r>
            <a:r>
              <a:rPr lang="en-US" dirty="0" smtClean="0"/>
              <a:t>gave generously of their time, talents and treasures to grow God’s Ministries.</a:t>
            </a:r>
            <a:endParaRPr lang="en-US" dirty="0"/>
          </a:p>
        </p:txBody>
      </p:sp>
    </p:spTree>
  </p:cSld>
  <p:clrMapOvr>
    <a:masterClrMapping/>
  </p:clrMapOvr>
  <p:transition spd="slow" advClick="0" advTm="3000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810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Melvin Logemann</a:t>
            </a:r>
          </a:p>
        </p:txBody>
      </p:sp>
      <p:pic>
        <p:nvPicPr>
          <p:cNvPr id="3" name="Picture 2" descr="SKM_C554e18092014230_0001.jpg"/>
          <p:cNvPicPr>
            <a:picLocks noChangeAspect="1"/>
          </p:cNvPicPr>
          <p:nvPr/>
        </p:nvPicPr>
        <p:blipFill>
          <a:blip r:embed="rId2" cstate="print"/>
          <a:srcRect l="56010" t="2222" r="2778" b="25556"/>
          <a:stretch>
            <a:fillRect/>
          </a:stretch>
        </p:blipFill>
        <p:spPr>
          <a:xfrm>
            <a:off x="609600" y="1295400"/>
            <a:ext cx="3657600" cy="4953000"/>
          </a:xfrm>
          <a:prstGeom prst="ellipse">
            <a:avLst/>
          </a:prstGeom>
          <a:ln>
            <a:noFill/>
          </a:ln>
          <a:effectLst>
            <a:softEdge rad="112500"/>
          </a:effectLst>
        </p:spPr>
      </p:pic>
      <p:sp>
        <p:nvSpPr>
          <p:cNvPr id="4" name="TextBox 3"/>
          <p:cNvSpPr txBox="1"/>
          <p:nvPr/>
        </p:nvSpPr>
        <p:spPr>
          <a:xfrm>
            <a:off x="5105400" y="1524000"/>
            <a:ext cx="3886200" cy="4524315"/>
          </a:xfrm>
          <a:prstGeom prst="rect">
            <a:avLst/>
          </a:prstGeom>
          <a:noFill/>
        </p:spPr>
        <p:txBody>
          <a:bodyPr wrap="square" rtlCol="0">
            <a:spAutoFit/>
          </a:bodyPr>
          <a:lstStyle/>
          <a:p>
            <a:r>
              <a:rPr lang="en-US" dirty="0" smtClean="0"/>
              <a:t>Melvin was a kind, caring man who gave generously to his church and to Martin Luther High School. He remembered MLHS with a large estate gift. One of his greatest pleasures was “running up the bids” at the Dinner Auction—whether it was for sky diving or Packer tickets. He enjoyed loving, living and giving.</a:t>
            </a:r>
            <a:endParaRPr lang="en-US" dirty="0"/>
          </a:p>
        </p:txBody>
      </p:sp>
      <p:sp>
        <p:nvSpPr>
          <p:cNvPr id="5" name="TextBox 4"/>
          <p:cNvSpPr txBox="1"/>
          <p:nvPr/>
        </p:nvSpPr>
        <p:spPr>
          <a:xfrm>
            <a:off x="914400" y="6019800"/>
            <a:ext cx="3505200" cy="461665"/>
          </a:xfrm>
          <a:prstGeom prst="rect">
            <a:avLst/>
          </a:prstGeom>
          <a:noFill/>
        </p:spPr>
        <p:txBody>
          <a:bodyPr wrap="square" rtlCol="0">
            <a:spAutoFit/>
          </a:bodyPr>
          <a:lstStyle/>
          <a:p>
            <a:r>
              <a:rPr lang="en-US" dirty="0" smtClean="0"/>
              <a:t>1918-2013</a:t>
            </a:r>
            <a:endParaRPr lang="en-US" dirty="0"/>
          </a:p>
        </p:txBody>
      </p:sp>
    </p:spTree>
  </p:cSld>
  <p:clrMapOvr>
    <a:masterClrMapping/>
  </p:clrMapOvr>
  <p:transition spd="slow" advClick="0" advTm="29000">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4400" y="457200"/>
            <a:ext cx="4038600" cy="5878532"/>
          </a:xfrm>
          <a:prstGeom prst="rect">
            <a:avLst/>
          </a:prstGeom>
          <a:noFill/>
        </p:spPr>
        <p:txBody>
          <a:bodyPr wrap="square" rtlCol="0">
            <a:spAutoFit/>
          </a:bodyPr>
          <a:lstStyle/>
          <a:p>
            <a:r>
              <a:rPr lang="en-US" sz="4400" b="0" dirty="0" smtClean="0">
                <a:ln w="18415" cmpd="sng">
                  <a:solidFill>
                    <a:srgbClr val="FFFFFF"/>
                  </a:solidFill>
                  <a:prstDash val="solid"/>
                </a:ln>
                <a:solidFill>
                  <a:srgbClr val="FFFFFF"/>
                </a:solidFill>
                <a:effectLst>
                  <a:glow rad="228600">
                    <a:schemeClr val="accent5">
                      <a:satMod val="175000"/>
                      <a:alpha val="40000"/>
                    </a:schemeClr>
                  </a:glow>
                  <a:outerShdw blurRad="60007" dist="200025" dir="15000000" sy="30000" kx="-1800000" algn="bl" rotWithShape="0">
                    <a:prstClr val="black">
                      <a:alpha val="32000"/>
                    </a:prstClr>
                  </a:outerShdw>
                </a:effectLst>
              </a:rPr>
              <a:t>The Vision of </a:t>
            </a:r>
          </a:p>
          <a:p>
            <a:r>
              <a:rPr lang="en-US" sz="4400" b="0" dirty="0" smtClean="0">
                <a:ln w="18415" cmpd="sng">
                  <a:solidFill>
                    <a:srgbClr val="FFFFFF"/>
                  </a:solidFill>
                  <a:prstDash val="solid"/>
                </a:ln>
                <a:solidFill>
                  <a:srgbClr val="FFFFFF"/>
                </a:solidFill>
                <a:effectLst>
                  <a:glow rad="228600">
                    <a:schemeClr val="accent5">
                      <a:satMod val="175000"/>
                      <a:alpha val="40000"/>
                    </a:schemeClr>
                  </a:glow>
                  <a:outerShdw blurRad="60007" dist="200025" dir="15000000" sy="30000" kx="-1800000" algn="bl" rotWithShape="0">
                    <a:prstClr val="black">
                      <a:alpha val="32000"/>
                    </a:prstClr>
                  </a:outerShdw>
                </a:effectLst>
              </a:rPr>
              <a:t>Martin Luther High School </a:t>
            </a:r>
          </a:p>
          <a:p>
            <a:r>
              <a:rPr lang="en-US" sz="4400" b="0" dirty="0" smtClean="0">
                <a:ln w="18415" cmpd="sng">
                  <a:solidFill>
                    <a:srgbClr val="FFFFFF"/>
                  </a:solidFill>
                  <a:prstDash val="solid"/>
                </a:ln>
                <a:solidFill>
                  <a:srgbClr val="FFFFFF"/>
                </a:solidFill>
                <a:effectLst>
                  <a:glow rad="228600">
                    <a:schemeClr val="accent5">
                      <a:satMod val="175000"/>
                      <a:alpha val="40000"/>
                    </a:schemeClr>
                  </a:glow>
                  <a:outerShdw blurRad="60007" dist="200025" dir="15000000" sy="30000" kx="-1800000" algn="bl" rotWithShape="0">
                    <a:prstClr val="black">
                      <a:alpha val="32000"/>
                    </a:prstClr>
                  </a:outerShdw>
                </a:effectLst>
              </a:rPr>
              <a:t>is to be an exemplary </a:t>
            </a:r>
          </a:p>
          <a:p>
            <a:r>
              <a:rPr lang="en-US" sz="4400" b="0" dirty="0" smtClean="0">
                <a:ln w="18415" cmpd="sng">
                  <a:solidFill>
                    <a:srgbClr val="FFFFFF"/>
                  </a:solidFill>
                  <a:prstDash val="solid"/>
                </a:ln>
                <a:solidFill>
                  <a:srgbClr val="FFFFFF"/>
                </a:solidFill>
                <a:effectLst>
                  <a:glow rad="228600">
                    <a:schemeClr val="accent5">
                      <a:satMod val="175000"/>
                      <a:alpha val="40000"/>
                    </a:schemeClr>
                  </a:glow>
                  <a:outerShdw blurRad="60007" dist="200025" dir="15000000" sy="30000" kx="-1800000" algn="bl" rotWithShape="0">
                    <a:prstClr val="black">
                      <a:alpha val="32000"/>
                    </a:prstClr>
                  </a:outerShdw>
                </a:effectLst>
              </a:rPr>
              <a:t>Lutheran Educational Ministry.</a:t>
            </a:r>
          </a:p>
          <a:p>
            <a:endParaRPr lang="en-US" dirty="0"/>
          </a:p>
        </p:txBody>
      </p:sp>
      <p:pic>
        <p:nvPicPr>
          <p:cNvPr id="3" name="Picture 2" descr="DSC_0067.JPG"/>
          <p:cNvPicPr>
            <a:picLocks noChangeAspect="1"/>
          </p:cNvPicPr>
          <p:nvPr/>
        </p:nvPicPr>
        <p:blipFill>
          <a:blip r:embed="rId2" cstate="print"/>
          <a:stretch>
            <a:fillRect/>
          </a:stretch>
        </p:blipFill>
        <p:spPr>
          <a:xfrm>
            <a:off x="533400" y="685800"/>
            <a:ext cx="3657600" cy="5486400"/>
          </a:xfrm>
          <a:prstGeom prst="rect">
            <a:avLst/>
          </a:prstGeom>
          <a:ln>
            <a:noFill/>
          </a:ln>
          <a:effectLst>
            <a:softEdge rad="112500"/>
          </a:effectLst>
        </p:spPr>
      </p:pic>
    </p:spTree>
  </p:cSld>
  <p:clrMapOvr>
    <a:masterClrMapping/>
  </p:clrMapOvr>
  <p:transition spd="slow" advClick="0" advTm="1100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0" y="838200"/>
            <a:ext cx="5029200" cy="5016758"/>
          </a:xfrm>
          <a:prstGeom prst="rect">
            <a:avLst/>
          </a:prstGeom>
          <a:noFill/>
        </p:spPr>
        <p:txBody>
          <a:bodyPr wrap="square" rtlCol="0">
            <a:spAutoFit/>
          </a:bodyPr>
          <a:lstStyle/>
          <a:p>
            <a:r>
              <a:rPr lang="en-US" sz="3200" u="sng" dirty="0" smtClean="0"/>
              <a:t>MLHS Mission Statement</a:t>
            </a:r>
          </a:p>
          <a:p>
            <a:endParaRPr lang="en-US" dirty="0" smtClean="0"/>
          </a:p>
          <a:p>
            <a:r>
              <a:rPr lang="en-US" dirty="0" smtClean="0"/>
              <a:t>Martin Luther High School, </a:t>
            </a:r>
          </a:p>
          <a:p>
            <a:r>
              <a:rPr lang="en-US" dirty="0" smtClean="0"/>
              <a:t>empowered by the </a:t>
            </a:r>
          </a:p>
          <a:p>
            <a:r>
              <a:rPr lang="en-US" dirty="0" smtClean="0"/>
              <a:t>Gospel of Jesus Christ </a:t>
            </a:r>
          </a:p>
          <a:p>
            <a:r>
              <a:rPr lang="en-US" dirty="0" smtClean="0"/>
              <a:t>in partnership with family </a:t>
            </a:r>
          </a:p>
          <a:p>
            <a:r>
              <a:rPr lang="en-US" dirty="0" smtClean="0"/>
              <a:t>and congregations, </a:t>
            </a:r>
          </a:p>
          <a:p>
            <a:r>
              <a:rPr lang="en-US" dirty="0" smtClean="0"/>
              <a:t>provides Christ-centered training </a:t>
            </a:r>
          </a:p>
          <a:p>
            <a:r>
              <a:rPr lang="en-US" dirty="0" smtClean="0"/>
              <a:t>and nurturing </a:t>
            </a:r>
          </a:p>
          <a:p>
            <a:r>
              <a:rPr lang="en-US" dirty="0" smtClean="0"/>
              <a:t>to help young people </a:t>
            </a:r>
          </a:p>
          <a:p>
            <a:r>
              <a:rPr lang="en-US" dirty="0" smtClean="0"/>
              <a:t>excel academically </a:t>
            </a:r>
          </a:p>
          <a:p>
            <a:r>
              <a:rPr lang="en-US" dirty="0" smtClean="0"/>
              <a:t>and </a:t>
            </a:r>
          </a:p>
          <a:p>
            <a:r>
              <a:rPr lang="en-US" dirty="0" smtClean="0"/>
              <a:t>lead active Christian lives. </a:t>
            </a:r>
            <a:endParaRPr lang="en-US" dirty="0"/>
          </a:p>
        </p:txBody>
      </p:sp>
      <p:pic>
        <p:nvPicPr>
          <p:cNvPr id="4" name="Picture 3" descr="KNIGHT WHITE OUT.png"/>
          <p:cNvPicPr>
            <a:picLocks noChangeAspect="1"/>
          </p:cNvPicPr>
          <p:nvPr/>
        </p:nvPicPr>
        <p:blipFill>
          <a:blip r:embed="rId2" cstate="print"/>
          <a:stretch>
            <a:fillRect/>
          </a:stretch>
        </p:blipFill>
        <p:spPr>
          <a:xfrm>
            <a:off x="381001" y="1524000"/>
            <a:ext cx="3433583" cy="3657600"/>
          </a:xfrm>
          <a:prstGeom prst="rect">
            <a:avLst/>
          </a:prstGeom>
        </p:spPr>
      </p:pic>
      <p:pic>
        <p:nvPicPr>
          <p:cNvPr id="3" name="Picture 2" descr="KNIGHT BLACK CROSS 2013.png"/>
          <p:cNvPicPr>
            <a:picLocks noChangeAspect="1"/>
          </p:cNvPicPr>
          <p:nvPr/>
        </p:nvPicPr>
        <p:blipFill>
          <a:blip r:embed="rId3" cstate="print"/>
          <a:stretch>
            <a:fillRect/>
          </a:stretch>
        </p:blipFill>
        <p:spPr>
          <a:xfrm>
            <a:off x="457200" y="1676400"/>
            <a:ext cx="3283024" cy="3429000"/>
          </a:xfrm>
          <a:prstGeom prst="rect">
            <a:avLst/>
          </a:prstGeom>
        </p:spPr>
      </p:pic>
    </p:spTree>
  </p:cSld>
  <p:clrMapOvr>
    <a:masterClrMapping/>
  </p:clrMapOvr>
  <p:transition spd="slow" advClick="0" advTm="14000">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42.JPG"/>
          <p:cNvPicPr>
            <a:picLocks noChangeAspect="1"/>
          </p:cNvPicPr>
          <p:nvPr/>
        </p:nvPicPr>
        <p:blipFill>
          <a:blip r:embed="rId2" cstate="print"/>
          <a:srcRect l="13333" r="22500" b="3750"/>
          <a:stretch>
            <a:fillRect/>
          </a:stretch>
        </p:blipFill>
        <p:spPr>
          <a:xfrm rot="16200000">
            <a:off x="838200" y="304800"/>
            <a:ext cx="5257800" cy="5257800"/>
          </a:xfrm>
          <a:prstGeom prst="rect">
            <a:avLst/>
          </a:prstGeom>
          <a:ln>
            <a:noFill/>
          </a:ln>
          <a:effectLst>
            <a:softEdge rad="112500"/>
          </a:effectLst>
        </p:spPr>
      </p:pic>
      <p:sp>
        <p:nvSpPr>
          <p:cNvPr id="3" name="TextBox 2"/>
          <p:cNvSpPr txBox="1"/>
          <p:nvPr/>
        </p:nvSpPr>
        <p:spPr>
          <a:xfrm>
            <a:off x="685800" y="5486400"/>
            <a:ext cx="8001000" cy="1200329"/>
          </a:xfrm>
          <a:prstGeom prst="rect">
            <a:avLst/>
          </a:prstGeom>
          <a:noFill/>
        </p:spPr>
        <p:txBody>
          <a:bodyPr wrap="square" rtlCol="0">
            <a:spAutoFit/>
          </a:bodyPr>
          <a:lstStyle/>
          <a:p>
            <a:r>
              <a:rPr lang="en-US" dirty="0" smtClean="0"/>
              <a:t>Four hundred eighty graduates have stepped out into the world empowered with the blessings that only a Christian high school education can give.</a:t>
            </a:r>
            <a:endParaRPr lang="en-US" dirty="0"/>
          </a:p>
        </p:txBody>
      </p:sp>
      <p:sp>
        <p:nvSpPr>
          <p:cNvPr id="4" name="TextBox 3"/>
          <p:cNvSpPr txBox="1"/>
          <p:nvPr/>
        </p:nvSpPr>
        <p:spPr>
          <a:xfrm>
            <a:off x="6629400" y="1066800"/>
            <a:ext cx="1600200" cy="2308324"/>
          </a:xfrm>
          <a:prstGeom prst="rect">
            <a:avLst/>
          </a:prstGeom>
          <a:noFill/>
        </p:spPr>
        <p:txBody>
          <a:bodyPr wrap="square" rtlCol="0">
            <a:spAutoFit/>
          </a:bodyPr>
          <a:lstStyle/>
          <a:p>
            <a:r>
              <a:rPr lang="en-US" sz="3600" dirty="0" smtClean="0"/>
              <a:t>The MLHS Class of 2018</a:t>
            </a:r>
            <a:endParaRPr lang="en-US" sz="3600" dirty="0"/>
          </a:p>
        </p:txBody>
      </p:sp>
    </p:spTree>
  </p:cSld>
  <p:clrMapOvr>
    <a:masterClrMapping/>
  </p:clrMapOvr>
  <p:transition spd="slow" advClick="0" advTm="13000">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inbow-large.jpg"/>
          <p:cNvPicPr>
            <a:picLocks noChangeAspect="1"/>
          </p:cNvPicPr>
          <p:nvPr/>
        </p:nvPicPr>
        <p:blipFill>
          <a:blip r:embed="rId2" cstate="print"/>
          <a:stretch>
            <a:fillRect/>
          </a:stretch>
        </p:blipFill>
        <p:spPr>
          <a:xfrm>
            <a:off x="1295400" y="304800"/>
            <a:ext cx="6502400" cy="4876800"/>
          </a:xfrm>
          <a:prstGeom prst="rect">
            <a:avLst/>
          </a:prstGeom>
          <a:ln>
            <a:noFill/>
          </a:ln>
          <a:effectLst>
            <a:softEdge rad="112500"/>
          </a:effectLst>
        </p:spPr>
      </p:pic>
      <p:sp>
        <p:nvSpPr>
          <p:cNvPr id="3" name="TextBox 2"/>
          <p:cNvSpPr txBox="1"/>
          <p:nvPr/>
        </p:nvSpPr>
        <p:spPr>
          <a:xfrm>
            <a:off x="1066800" y="5334000"/>
            <a:ext cx="7086600" cy="1200329"/>
          </a:xfrm>
          <a:prstGeom prst="rect">
            <a:avLst/>
          </a:prstGeom>
          <a:noFill/>
        </p:spPr>
        <p:txBody>
          <a:bodyPr wrap="square" rtlCol="0">
            <a:spAutoFit/>
          </a:bodyPr>
          <a:lstStyle/>
          <a:p>
            <a:r>
              <a:rPr lang="en-US" dirty="0" smtClean="0"/>
              <a:t>For I know the plans I have for you, declares the </a:t>
            </a:r>
            <a:r>
              <a:rPr lang="en-US" cap="small" dirty="0" smtClean="0"/>
              <a:t>Lord</a:t>
            </a:r>
            <a:r>
              <a:rPr lang="en-US" dirty="0" smtClean="0"/>
              <a:t>, plans for welfare and not for evil, to give you a future and a hope. –Jeremiah 29:11</a:t>
            </a:r>
            <a:endParaRPr lang="en-US" dirty="0"/>
          </a:p>
        </p:txBody>
      </p:sp>
    </p:spTree>
  </p:cSld>
  <p:clrMapOvr>
    <a:masterClrMapping/>
  </p:clrMapOvr>
  <p:transition spd="slow" advClick="0" advTm="20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Alma Becker</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609600" y="6096000"/>
            <a:ext cx="2971800" cy="461665"/>
          </a:xfrm>
          <a:prstGeom prst="rect">
            <a:avLst/>
          </a:prstGeom>
          <a:noFill/>
        </p:spPr>
        <p:txBody>
          <a:bodyPr wrap="square" rtlCol="0">
            <a:spAutoFit/>
          </a:bodyPr>
          <a:lstStyle/>
          <a:p>
            <a:r>
              <a:rPr lang="en-US" dirty="0" smtClean="0"/>
              <a:t>1914-1998</a:t>
            </a:r>
            <a:endParaRPr lang="en-US" dirty="0"/>
          </a:p>
        </p:txBody>
      </p:sp>
      <p:pic>
        <p:nvPicPr>
          <p:cNvPr id="4" name="Picture 2" descr="Leaf_fractal_like[1]"/>
          <p:cNvPicPr>
            <a:picLocks noChangeAspect="1" noChangeArrowheads="1"/>
          </p:cNvPicPr>
          <p:nvPr/>
        </p:nvPicPr>
        <p:blipFill>
          <a:blip r:embed="rId2" cstate="print">
            <a:clrChange>
              <a:clrFrom>
                <a:srgbClr val="FFFFFF"/>
              </a:clrFrom>
              <a:clrTo>
                <a:srgbClr val="FFFFFF">
                  <a:alpha val="0"/>
                </a:srgbClr>
              </a:clrTo>
            </a:clrChange>
            <a:grayscl/>
          </a:blip>
          <a:srcRect l="2370" t="-777"/>
          <a:stretch>
            <a:fillRect/>
          </a:stretch>
        </p:blipFill>
        <p:spPr bwMode="auto">
          <a:xfrm>
            <a:off x="2895600" y="5943600"/>
            <a:ext cx="1124712" cy="685800"/>
          </a:xfrm>
          <a:prstGeom prst="rect">
            <a:avLst/>
          </a:prstGeom>
          <a:noFill/>
          <a:ln w="9525" algn="in">
            <a:noFill/>
            <a:miter lim="800000"/>
            <a:headEnd/>
            <a:tailEnd/>
          </a:ln>
          <a:effectLst/>
        </p:spPr>
      </p:pic>
      <p:pic>
        <p:nvPicPr>
          <p:cNvPr id="5" name="Picture 4" descr="Alma Becker.jpg"/>
          <p:cNvPicPr>
            <a:picLocks noChangeAspect="1"/>
          </p:cNvPicPr>
          <p:nvPr/>
        </p:nvPicPr>
        <p:blipFill>
          <a:blip r:embed="rId3" cstate="print"/>
          <a:stretch>
            <a:fillRect/>
          </a:stretch>
        </p:blipFill>
        <p:spPr>
          <a:xfrm>
            <a:off x="225297" y="1219201"/>
            <a:ext cx="3591214" cy="4720054"/>
          </a:xfrm>
          <a:prstGeom prst="ellipse">
            <a:avLst/>
          </a:prstGeom>
          <a:ln>
            <a:noFill/>
          </a:ln>
          <a:effectLst>
            <a:softEdge rad="112500"/>
          </a:effectLst>
        </p:spPr>
      </p:pic>
      <p:sp>
        <p:nvSpPr>
          <p:cNvPr id="6" name="TextBox 5"/>
          <p:cNvSpPr txBox="1"/>
          <p:nvPr/>
        </p:nvSpPr>
        <p:spPr>
          <a:xfrm>
            <a:off x="4419600" y="1143000"/>
            <a:ext cx="4419600" cy="5262979"/>
          </a:xfrm>
          <a:prstGeom prst="rect">
            <a:avLst/>
          </a:prstGeom>
          <a:noFill/>
        </p:spPr>
        <p:txBody>
          <a:bodyPr wrap="square" rtlCol="0">
            <a:spAutoFit/>
          </a:bodyPr>
          <a:lstStyle/>
          <a:p>
            <a:r>
              <a:rPr lang="en-US" dirty="0" smtClean="0"/>
              <a:t>A life-long resident of the Northrop area, Alma was a devoted supporter of Christian education. Both Alma and Walter were generous supporters of MLHS from its beginning, through the building of the school and Lutheran Activity Center and in purchasing the bleachers. She was delighted when the new high school was built just east of her home and took pleasure in attending MLHS events.</a:t>
            </a:r>
            <a:endParaRPr lang="en-US" dirty="0"/>
          </a:p>
        </p:txBody>
      </p:sp>
    </p:spTree>
  </p:cSld>
  <p:clrMapOvr>
    <a:masterClrMapping/>
  </p:clrMapOvr>
  <p:transition spd="slow" advClick="0" advTm="37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Walter Becker</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533400" y="5791200"/>
            <a:ext cx="2895600" cy="461665"/>
          </a:xfrm>
          <a:prstGeom prst="rect">
            <a:avLst/>
          </a:prstGeom>
          <a:noFill/>
        </p:spPr>
        <p:txBody>
          <a:bodyPr wrap="square" rtlCol="0">
            <a:spAutoFit/>
          </a:bodyPr>
          <a:lstStyle/>
          <a:p>
            <a:r>
              <a:rPr lang="en-US" dirty="0" smtClean="0"/>
              <a:t>1914-1995</a:t>
            </a:r>
            <a:endParaRPr lang="en-US" dirty="0"/>
          </a:p>
        </p:txBody>
      </p:sp>
      <p:pic>
        <p:nvPicPr>
          <p:cNvPr id="4" name="Picture 2" descr="Leaf_fractal_like[1]"/>
          <p:cNvPicPr>
            <a:picLocks noChangeAspect="1" noChangeArrowheads="1"/>
          </p:cNvPicPr>
          <p:nvPr/>
        </p:nvPicPr>
        <p:blipFill>
          <a:blip r:embed="rId2" cstate="print">
            <a:clrChange>
              <a:clrFrom>
                <a:srgbClr val="FFFFFF"/>
              </a:clrFrom>
              <a:clrTo>
                <a:srgbClr val="FFFFFF">
                  <a:alpha val="0"/>
                </a:srgbClr>
              </a:clrTo>
            </a:clrChange>
            <a:grayscl/>
          </a:blip>
          <a:srcRect l="2370" t="-777"/>
          <a:stretch>
            <a:fillRect/>
          </a:stretch>
        </p:blipFill>
        <p:spPr bwMode="auto">
          <a:xfrm>
            <a:off x="2743200" y="5638800"/>
            <a:ext cx="1124712" cy="685800"/>
          </a:xfrm>
          <a:prstGeom prst="rect">
            <a:avLst/>
          </a:prstGeom>
          <a:noFill/>
          <a:ln w="9525" algn="in">
            <a:noFill/>
            <a:miter lim="800000"/>
            <a:headEnd/>
            <a:tailEnd/>
          </a:ln>
          <a:effectLst/>
        </p:spPr>
      </p:pic>
      <p:pic>
        <p:nvPicPr>
          <p:cNvPr id="5" name="Picture 4" descr="Walter Becker.jpg"/>
          <p:cNvPicPr>
            <a:picLocks noChangeAspect="1"/>
          </p:cNvPicPr>
          <p:nvPr/>
        </p:nvPicPr>
        <p:blipFill>
          <a:blip r:embed="rId3" cstate="print"/>
          <a:stretch>
            <a:fillRect/>
          </a:stretch>
        </p:blipFill>
        <p:spPr>
          <a:xfrm>
            <a:off x="381000" y="1157391"/>
            <a:ext cx="3200400" cy="4498363"/>
          </a:xfrm>
          <a:prstGeom prst="ellipse">
            <a:avLst/>
          </a:prstGeom>
          <a:ln>
            <a:noFill/>
          </a:ln>
          <a:effectLst>
            <a:softEdge rad="112500"/>
          </a:effectLst>
        </p:spPr>
      </p:pic>
      <p:sp>
        <p:nvSpPr>
          <p:cNvPr id="6" name="TextBox 5"/>
          <p:cNvSpPr txBox="1"/>
          <p:nvPr/>
        </p:nvSpPr>
        <p:spPr>
          <a:xfrm>
            <a:off x="4114800" y="1295400"/>
            <a:ext cx="4648200" cy="5262979"/>
          </a:xfrm>
          <a:prstGeom prst="rect">
            <a:avLst/>
          </a:prstGeom>
          <a:noFill/>
        </p:spPr>
        <p:txBody>
          <a:bodyPr wrap="square" rtlCol="0">
            <a:spAutoFit/>
          </a:bodyPr>
          <a:lstStyle/>
          <a:p>
            <a:r>
              <a:rPr lang="en-US" dirty="0" smtClean="0"/>
              <a:t>A life-long farmer, Walter generously gave of the bounties he reaped to strengthen Christian education. He was a loyal advocate of MLHS from the beginning. He treasured the opportunity to preserve the tradition of Christian education for future generations. Alma and Walter’s children were </a:t>
            </a:r>
            <a:r>
              <a:rPr lang="en-US" dirty="0" err="1" smtClean="0"/>
              <a:t>JoAnn</a:t>
            </a:r>
            <a:r>
              <a:rPr lang="en-US" dirty="0" smtClean="0"/>
              <a:t> and Larry. MLHS graduates were grandchildren Leslie (88), Lonny (89), Lynn (91) and Leah (95) and great-grandchild Leanna (08).</a:t>
            </a:r>
            <a:endParaRPr lang="en-US" dirty="0"/>
          </a:p>
        </p:txBody>
      </p:sp>
    </p:spTree>
  </p:cSld>
  <p:clrMapOvr>
    <a:masterClrMapping/>
  </p:clrMapOvr>
  <p:transition spd="slow" advClick="0" advTm="36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15400" cy="707886"/>
          </a:xfrm>
          <a:prstGeom prst="rect">
            <a:avLst/>
          </a:prstGeom>
          <a:noFill/>
          <a:ln>
            <a:solidFill>
              <a:schemeClr val="tx2">
                <a:lumMod val="50000"/>
              </a:schemeClr>
            </a:solidFill>
          </a:ln>
          <a:effectLst>
            <a:glow rad="228600">
              <a:schemeClr val="tx1">
                <a:lumMod val="75000"/>
                <a:alpha val="40000"/>
              </a:schemeClr>
            </a:glow>
          </a:effectLst>
          <a:scene3d>
            <a:camera prst="orthographicFront"/>
            <a:lightRig rig="threePt" dir="t"/>
          </a:scene3d>
          <a:sp3d>
            <a:bevelT prst="relaxedInset"/>
          </a:sp3d>
        </p:spPr>
        <p:txBody>
          <a:bodyPr wrap="square" lIns="91440" tIns="45720" rIns="91440" bIns="45720">
            <a:spAutoFit/>
          </a:bodyPr>
          <a:lstStyle/>
          <a:p>
            <a:pPr algn="ct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 Memory of  Mary (</a:t>
            </a:r>
            <a:r>
              <a:rPr lang="en-US" sz="4000" dirty="0" err="1"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Rieffer</a:t>
            </a:r>
            <a:r>
              <a:rPr lang="en-US" sz="4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Behrens</a:t>
            </a:r>
            <a:endParaRPr lang="en-US" sz="4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TextBox 2"/>
          <p:cNvSpPr txBox="1"/>
          <p:nvPr/>
        </p:nvSpPr>
        <p:spPr>
          <a:xfrm>
            <a:off x="3733800" y="1295400"/>
            <a:ext cx="5181600" cy="4893647"/>
          </a:xfrm>
          <a:prstGeom prst="rect">
            <a:avLst/>
          </a:prstGeom>
          <a:noFill/>
        </p:spPr>
        <p:txBody>
          <a:bodyPr wrap="square" rtlCol="0">
            <a:spAutoFit/>
          </a:bodyPr>
          <a:lstStyle/>
          <a:p>
            <a:pPr algn="ctr"/>
            <a:r>
              <a:rPr lang="en-US" dirty="0" smtClean="0"/>
              <a:t>Mary was an active and vocal promoter of MLHS and a strong voice for erecting the new building.</a:t>
            </a:r>
          </a:p>
          <a:p>
            <a:pPr algn="ctr"/>
            <a:r>
              <a:rPr lang="en-US" dirty="0" smtClean="0"/>
              <a:t>The first year she drove her grand daughter, Teresa Behrens </a:t>
            </a:r>
            <a:r>
              <a:rPr lang="en-US" dirty="0" err="1" smtClean="0"/>
              <a:t>Kiehl</a:t>
            </a:r>
            <a:r>
              <a:rPr lang="en-US" dirty="0" smtClean="0"/>
              <a:t>, (87) to and from school every day. </a:t>
            </a:r>
          </a:p>
          <a:p>
            <a:pPr algn="ctr"/>
            <a:r>
              <a:rPr lang="en-US" dirty="0" smtClean="0"/>
              <a:t>Sadly, Mary didn’t live long enough to see the new, finished school building.</a:t>
            </a:r>
          </a:p>
          <a:p>
            <a:pPr algn="ctr"/>
            <a:endParaRPr lang="en-US" dirty="0" smtClean="0"/>
          </a:p>
          <a:p>
            <a:pPr algn="ctr"/>
            <a:r>
              <a:rPr lang="en-US" dirty="0" smtClean="0"/>
              <a:t>She was the mother of Richard Behrens,  present MLHS custodian, </a:t>
            </a:r>
          </a:p>
          <a:p>
            <a:pPr algn="ctr"/>
            <a:r>
              <a:rPr lang="en-US" dirty="0" smtClean="0"/>
              <a:t>and great-grandmother of Kody (09) and Mason (11)</a:t>
            </a:r>
          </a:p>
        </p:txBody>
      </p:sp>
      <p:pic>
        <p:nvPicPr>
          <p:cNvPr id="4" name="Picture 3" descr="Mary Behrens.jpg"/>
          <p:cNvPicPr>
            <a:picLocks noChangeAspect="1"/>
          </p:cNvPicPr>
          <p:nvPr/>
        </p:nvPicPr>
        <p:blipFill>
          <a:blip r:embed="rId2" cstate="print"/>
          <a:stretch>
            <a:fillRect/>
          </a:stretch>
        </p:blipFill>
        <p:spPr>
          <a:xfrm>
            <a:off x="304800" y="914400"/>
            <a:ext cx="3358121" cy="5333999"/>
          </a:xfrm>
          <a:prstGeom prst="ellipse">
            <a:avLst/>
          </a:prstGeom>
          <a:ln>
            <a:noFill/>
          </a:ln>
          <a:effectLst>
            <a:softEdge rad="112500"/>
          </a:effectLst>
        </p:spPr>
      </p:pic>
      <p:sp>
        <p:nvSpPr>
          <p:cNvPr id="5" name="TextBox 4"/>
          <p:cNvSpPr txBox="1"/>
          <p:nvPr/>
        </p:nvSpPr>
        <p:spPr>
          <a:xfrm>
            <a:off x="762000" y="5867400"/>
            <a:ext cx="2438400" cy="830997"/>
          </a:xfrm>
          <a:prstGeom prst="rect">
            <a:avLst/>
          </a:prstGeom>
          <a:noFill/>
        </p:spPr>
        <p:txBody>
          <a:bodyPr wrap="square" rtlCol="0">
            <a:spAutoFit/>
          </a:bodyPr>
          <a:lstStyle/>
          <a:p>
            <a:r>
              <a:rPr lang="en-US" dirty="0" smtClean="0"/>
              <a:t>January 7, 1922</a:t>
            </a:r>
          </a:p>
          <a:p>
            <a:r>
              <a:rPr lang="en-US" dirty="0" smtClean="0"/>
              <a:t>October 8, 1984</a:t>
            </a:r>
          </a:p>
        </p:txBody>
      </p:sp>
      <p:pic>
        <p:nvPicPr>
          <p:cNvPr id="6" name="Picture 2" descr="Leaf_fractal_like[1]"/>
          <p:cNvPicPr>
            <a:picLocks noChangeAspect="1" noChangeArrowheads="1"/>
          </p:cNvPicPr>
          <p:nvPr/>
        </p:nvPicPr>
        <p:blipFill>
          <a:blip r:embed="rId3" cstate="print">
            <a:clrChange>
              <a:clrFrom>
                <a:srgbClr val="FFFFFF"/>
              </a:clrFrom>
              <a:clrTo>
                <a:srgbClr val="FFFFFF">
                  <a:alpha val="0"/>
                </a:srgbClr>
              </a:clrTo>
            </a:clrChange>
            <a:grayscl/>
          </a:blip>
          <a:srcRect l="2370" t="-777"/>
          <a:stretch>
            <a:fillRect/>
          </a:stretch>
        </p:blipFill>
        <p:spPr bwMode="auto">
          <a:xfrm>
            <a:off x="3124200" y="5867400"/>
            <a:ext cx="1124712" cy="685800"/>
          </a:xfrm>
          <a:prstGeom prst="rect">
            <a:avLst/>
          </a:prstGeom>
          <a:noFill/>
          <a:ln w="9525" algn="in">
            <a:noFill/>
            <a:miter lim="800000"/>
            <a:headEnd/>
            <a:tailEnd/>
          </a:ln>
          <a:effectLst/>
        </p:spPr>
      </p:pic>
    </p:spTree>
  </p:cSld>
  <p:clrMapOvr>
    <a:masterClrMapping/>
  </p:clrMapOvr>
  <p:transition spd="slow" advClick="0" advTm="35000">
    <p:fade/>
  </p:transition>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Stream</Template>
  <TotalTime>4249</TotalTime>
  <Words>4603</Words>
  <Application>Microsoft Office PowerPoint</Application>
  <PresentationFormat>On-screen Show (4:3)</PresentationFormat>
  <Paragraphs>283</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Stream</vt:lpstr>
      <vt:lpstr>Martin        Luther High School</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mthiesse</dc:creator>
  <cp:lastModifiedBy>mthiesse</cp:lastModifiedBy>
  <cp:revision>433</cp:revision>
  <dcterms:created xsi:type="dcterms:W3CDTF">2008-11-10T23:27:46Z</dcterms:created>
  <dcterms:modified xsi:type="dcterms:W3CDTF">2018-11-05T17:02:50Z</dcterms:modified>
</cp:coreProperties>
</file>